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144000" cy="5143500" type="screen16x9"/>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33" d="100"/>
          <a:sy n="133" d="100"/>
        </p:scale>
        <p:origin x="120" y="456"/>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D480A359-2FB3-4847-9D97-3491754AA7F9}" type="datetimeFigureOut">
              <a:rPr lang="en-US"/>
              <a:pPr>
                <a:defRPr/>
              </a:pPr>
              <a:t>11/10/2022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1E82176-A547-F94B-AC51-D6E9C882CB88}" type="slidenum">
              <a:rPr lang="en-US"/>
              <a:pPr>
                <a:defRPr/>
              </a:pPr>
              <a:t>‹#›</a:t>
            </a:fld>
            <a:endParaRPr lang="en-US"/>
          </a:p>
        </p:txBody>
      </p:sp>
    </p:spTree>
    <p:extLst>
      <p:ext uri="{BB962C8B-B14F-4D97-AF65-F5344CB8AC3E}">
        <p14:creationId xmlns:p14="http://schemas.microsoft.com/office/powerpoint/2010/main" val="788444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BC5DAC-1A13-D34F-9418-D6257772B49C}" type="datetimeFigureOut">
              <a:rPr lang="en-US"/>
              <a:pPr>
                <a:defRPr/>
              </a:pPr>
              <a:t>11/10/2022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B9610A8-B29A-B34A-A0B5-3DF26A2EB850}" type="slidenum">
              <a:rPr lang="en-US"/>
              <a:pPr>
                <a:defRPr/>
              </a:pPr>
              <a:t>‹#›</a:t>
            </a:fld>
            <a:endParaRPr lang="en-US"/>
          </a:p>
        </p:txBody>
      </p:sp>
    </p:spTree>
    <p:extLst>
      <p:ext uri="{BB962C8B-B14F-4D97-AF65-F5344CB8AC3E}">
        <p14:creationId xmlns:p14="http://schemas.microsoft.com/office/powerpoint/2010/main" val="2154696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4EC0D93-568E-6D41-8E6D-0963A71A503C}" type="datetimeFigureOut">
              <a:rPr lang="en-US"/>
              <a:pPr>
                <a:defRPr/>
              </a:pPr>
              <a:t>11/10/2022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2D0221-73D0-6245-9CCD-73A1D8FCB5E4}" type="slidenum">
              <a:rPr lang="en-US"/>
              <a:pPr>
                <a:defRPr/>
              </a:pPr>
              <a:t>‹#›</a:t>
            </a:fld>
            <a:endParaRPr lang="en-US"/>
          </a:p>
        </p:txBody>
      </p:sp>
    </p:spTree>
    <p:extLst>
      <p:ext uri="{BB962C8B-B14F-4D97-AF65-F5344CB8AC3E}">
        <p14:creationId xmlns:p14="http://schemas.microsoft.com/office/powerpoint/2010/main" val="826510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D128603A-2399-D64A-8203-C8F297F981E8}" type="datetimeFigureOut">
              <a:rPr lang="en-US"/>
              <a:pPr>
                <a:defRPr/>
              </a:pPr>
              <a:t>11/10/2022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FF2C605-4958-CF43-AA48-80339EFDB0AF}" type="slidenum">
              <a:rPr lang="en-US"/>
              <a:pPr>
                <a:defRPr/>
              </a:pPr>
              <a:t>‹#›</a:t>
            </a:fld>
            <a:endParaRPr lang="en-US"/>
          </a:p>
        </p:txBody>
      </p:sp>
    </p:spTree>
    <p:extLst>
      <p:ext uri="{BB962C8B-B14F-4D97-AF65-F5344CB8AC3E}">
        <p14:creationId xmlns:p14="http://schemas.microsoft.com/office/powerpoint/2010/main" val="425754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035563"/>
            <a:ext cx="7772400" cy="1021556"/>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fld id="{5CF71F39-3D09-F149-B1A1-DC2A7DB4A435}" type="datetimeFigureOut">
              <a:rPr lang="en-US"/>
              <a:pPr>
                <a:defRPr/>
              </a:pPr>
              <a:t>11/10/2022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A6BD0F-ABBC-C14D-BC96-77BE126A748B}" type="slidenum">
              <a:rPr lang="en-US"/>
              <a:pPr>
                <a:defRPr/>
              </a:pPr>
              <a:t>‹#›</a:t>
            </a:fld>
            <a:endParaRPr lang="en-US"/>
          </a:p>
        </p:txBody>
      </p:sp>
    </p:spTree>
    <p:extLst>
      <p:ext uri="{BB962C8B-B14F-4D97-AF65-F5344CB8AC3E}">
        <p14:creationId xmlns:p14="http://schemas.microsoft.com/office/powerpoint/2010/main" val="3944886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476377"/>
            <a:ext cx="4038600" cy="311824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76377"/>
            <a:ext cx="4038600" cy="311824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17E7E973-E761-9943-801C-DE1E51E28431}" type="datetimeFigureOut">
              <a:rPr lang="en-US"/>
              <a:pPr>
                <a:defRPr/>
              </a:pPr>
              <a:t>11/10/2022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C35E9FC-F6D5-0349-BBED-EA7D7A9BC49B}" type="slidenum">
              <a:rPr lang="en-US"/>
              <a:pPr>
                <a:defRPr/>
              </a:pPr>
              <a:t>‹#›</a:t>
            </a:fld>
            <a:endParaRPr lang="en-US"/>
          </a:p>
        </p:txBody>
      </p:sp>
    </p:spTree>
    <p:extLst>
      <p:ext uri="{BB962C8B-B14F-4D97-AF65-F5344CB8AC3E}">
        <p14:creationId xmlns:p14="http://schemas.microsoft.com/office/powerpoint/2010/main" val="1785265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3" y="650504"/>
            <a:ext cx="8229600" cy="801290"/>
          </a:xfrm>
        </p:spPr>
        <p:txBody>
          <a:bodyPr/>
          <a:lstStyle>
            <a:lvl1pPr>
              <a:defRPr/>
            </a:lvl1pPr>
          </a:lstStyle>
          <a:p>
            <a:r>
              <a:rPr lang="en-US"/>
              <a:t>Click to edit Master title style</a:t>
            </a:r>
            <a:endParaRPr lang="en-US" dirty="0"/>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18ACE534-2B3A-FA4B-B87A-8AC244117610}" type="datetimeFigureOut">
              <a:rPr lang="en-US"/>
              <a:pPr>
                <a:defRPr/>
              </a:pPr>
              <a:t>11/10/2022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B5B94E0-5E06-6D42-A41D-50D581B40900}" type="slidenum">
              <a:rPr lang="en-US"/>
              <a:pPr>
                <a:defRPr/>
              </a:pPr>
              <a:t>‹#›</a:t>
            </a:fld>
            <a:endParaRPr lang="en-US"/>
          </a:p>
        </p:txBody>
      </p:sp>
    </p:spTree>
    <p:extLst>
      <p:ext uri="{BB962C8B-B14F-4D97-AF65-F5344CB8AC3E}">
        <p14:creationId xmlns:p14="http://schemas.microsoft.com/office/powerpoint/2010/main" val="760394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22CDFFB5-C0BC-DE4D-9A38-E0EE75FC9E15}" type="datetimeFigureOut">
              <a:rPr lang="en-US"/>
              <a:pPr>
                <a:defRPr/>
              </a:pPr>
              <a:t>11/10/2022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2AB7D4D-4E81-5B40-91F6-CF14C25F8623}" type="slidenum">
              <a:rPr lang="en-US"/>
              <a:pPr>
                <a:defRPr/>
              </a:pPr>
              <a:t>‹#›</a:t>
            </a:fld>
            <a:endParaRPr lang="en-US"/>
          </a:p>
        </p:txBody>
      </p:sp>
    </p:spTree>
    <p:extLst>
      <p:ext uri="{BB962C8B-B14F-4D97-AF65-F5344CB8AC3E}">
        <p14:creationId xmlns:p14="http://schemas.microsoft.com/office/powerpoint/2010/main" val="87628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F42570F-F7E3-1F40-B6F3-59FE945D5A70}" type="datetimeFigureOut">
              <a:rPr lang="en-US"/>
              <a:pPr>
                <a:defRPr/>
              </a:pPr>
              <a:t>11/10/2022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35B2FA7-4FDB-5643-811E-7991DEE50B01}" type="slidenum">
              <a:rPr lang="en-US"/>
              <a:pPr>
                <a:defRPr/>
              </a:pPr>
              <a:t>‹#›</a:t>
            </a:fld>
            <a:endParaRPr lang="en-US"/>
          </a:p>
        </p:txBody>
      </p:sp>
    </p:spTree>
    <p:extLst>
      <p:ext uri="{BB962C8B-B14F-4D97-AF65-F5344CB8AC3E}">
        <p14:creationId xmlns:p14="http://schemas.microsoft.com/office/powerpoint/2010/main" val="2779307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6371E9B0-C3DF-544F-BB14-A487ECCC7F43}" type="datetimeFigureOut">
              <a:rPr lang="en-US"/>
              <a:pPr>
                <a:defRPr/>
              </a:pPr>
              <a:t>11/10/2022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1DD8B14-AE1E-054C-8668-93D0F0400A18}" type="slidenum">
              <a:rPr lang="en-US"/>
              <a:pPr>
                <a:defRPr/>
              </a:pPr>
              <a:t>‹#›</a:t>
            </a:fld>
            <a:endParaRPr lang="en-US"/>
          </a:p>
        </p:txBody>
      </p:sp>
    </p:spTree>
    <p:extLst>
      <p:ext uri="{BB962C8B-B14F-4D97-AF65-F5344CB8AC3E}">
        <p14:creationId xmlns:p14="http://schemas.microsoft.com/office/powerpoint/2010/main" val="4059402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E5C4B1CF-5E0C-5D41-A3E2-D78942339385}" type="datetimeFigureOut">
              <a:rPr lang="en-US"/>
              <a:pPr>
                <a:defRPr/>
              </a:pPr>
              <a:t>11/10/2022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FEF0004-A563-C64B-9FAD-6198662E1BD1}" type="slidenum">
              <a:rPr lang="en-US"/>
              <a:pPr>
                <a:defRPr/>
              </a:pPr>
              <a:t>‹#›</a:t>
            </a:fld>
            <a:endParaRPr lang="en-US"/>
          </a:p>
        </p:txBody>
      </p:sp>
    </p:spTree>
    <p:extLst>
      <p:ext uri="{BB962C8B-B14F-4D97-AF65-F5344CB8AC3E}">
        <p14:creationId xmlns:p14="http://schemas.microsoft.com/office/powerpoint/2010/main" val="1214909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040843"/>
            <a:ext cx="8229600" cy="8012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dirty="0"/>
              <a:t>Headline Line One</a:t>
            </a:r>
            <a:br>
              <a:rPr lang="en-US" dirty="0"/>
            </a:br>
            <a:r>
              <a:rPr lang="en-US" dirty="0"/>
              <a:t>Headline Line Two</a:t>
            </a:r>
          </a:p>
        </p:txBody>
      </p:sp>
      <p:sp>
        <p:nvSpPr>
          <p:cNvPr id="1027" name="Text Placeholder 2"/>
          <p:cNvSpPr>
            <a:spLocks noGrp="1"/>
          </p:cNvSpPr>
          <p:nvPr>
            <p:ph type="body" idx="1"/>
          </p:nvPr>
        </p:nvSpPr>
        <p:spPr bwMode="auto">
          <a:xfrm>
            <a:off x="457200" y="2266950"/>
            <a:ext cx="8229600" cy="23276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Arial" panose="020B0604020202020204" pitchFamily="34" charset="0"/>
                <a:ea typeface="+mn-ea"/>
                <a:cs typeface="Arial" panose="020B0604020202020204" pitchFamily="34" charset="0"/>
              </a:defRPr>
            </a:lvl1pPr>
          </a:lstStyle>
          <a:p>
            <a:pPr>
              <a:defRPr/>
            </a:pPr>
            <a:fld id="{C944504B-B211-B34D-97AF-78446C71FCDD}" type="datetimeFigureOut">
              <a:rPr lang="en-US" smtClean="0"/>
              <a:pPr>
                <a:defRPr/>
              </a:pPr>
              <a:t>11/10/2022</a:t>
            </a:fld>
            <a:endParaRPr lang="en-US" dirty="0"/>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Arial" panose="020B0604020202020204" pitchFamily="34" charset="0"/>
                <a:ea typeface="+mn-ea"/>
                <a:cs typeface="Arial" panose="020B0604020202020204" pitchFamily="34" charset="0"/>
              </a:defRPr>
            </a:lvl1pPr>
          </a:lstStyle>
          <a:p>
            <a:pPr>
              <a:defRPr/>
            </a:pPr>
            <a:endParaRPr lang="en-US"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cs typeface="+mn-cs"/>
              </a:defRPr>
            </a:lvl1pPr>
          </a:lstStyle>
          <a:p>
            <a:pPr>
              <a:defRPr/>
            </a:pPr>
            <a:fld id="{0EF7D53D-272A-624E-BE3D-99D13E2B4193}" type="slidenum">
              <a:rPr lang="en-US"/>
              <a:pPr>
                <a:defRPr/>
              </a:pPr>
              <a:t>‹#›</a:t>
            </a:fld>
            <a:endParaRPr lang="en-US" dirty="0"/>
          </a:p>
        </p:txBody>
      </p:sp>
      <p:sp>
        <p:nvSpPr>
          <p:cNvPr id="56" name="Rectangle 55">
            <a:extLst>
              <a:ext uri="{FF2B5EF4-FFF2-40B4-BE49-F238E27FC236}">
                <a16:creationId xmlns:a16="http://schemas.microsoft.com/office/drawing/2014/main" id="{AC8EA7B9-51C1-4C4D-9DCF-42C9FDE4736D}"/>
              </a:ext>
              <a:ext uri="{C183D7F6-B498-43B3-948B-1728B52AA6E4}">
                <adec:decorative xmlns:adec="http://schemas.microsoft.com/office/drawing/2017/decorative" val="1"/>
              </a:ext>
            </a:extLst>
          </p:cNvPr>
          <p:cNvSpPr/>
          <p:nvPr userDrawn="1"/>
        </p:nvSpPr>
        <p:spPr>
          <a:xfrm>
            <a:off x="617" y="0"/>
            <a:ext cx="9143384" cy="669926"/>
          </a:xfrm>
          <a:prstGeom prst="rect">
            <a:avLst/>
          </a:prstGeom>
          <a:solidFill>
            <a:srgbClr val="E519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The word MEM">
            <a:extLst>
              <a:ext uri="{FF2B5EF4-FFF2-40B4-BE49-F238E27FC236}">
                <a16:creationId xmlns:a16="http://schemas.microsoft.com/office/drawing/2014/main" id="{BD34A6C9-E5D3-C58E-1490-C050C47B4343}"/>
              </a:ext>
            </a:extLst>
          </p:cNvPr>
          <p:cNvPicPr>
            <a:picLocks noChangeAspect="1"/>
          </p:cNvPicPr>
          <p:nvPr userDrawn="1"/>
        </p:nvPicPr>
        <p:blipFill>
          <a:blip r:embed="rId13"/>
          <a:stretch>
            <a:fillRect/>
          </a:stretch>
        </p:blipFill>
        <p:spPr>
          <a:xfrm>
            <a:off x="7836392" y="116087"/>
            <a:ext cx="1073966" cy="559265"/>
          </a:xfrm>
          <a:prstGeom prst="rect">
            <a:avLst/>
          </a:prstGeom>
        </p:spPr>
      </p:pic>
      <p:pic>
        <p:nvPicPr>
          <p:cNvPr id="3" name="Picture 2" descr="The words NC State">
            <a:extLst>
              <a:ext uri="{FF2B5EF4-FFF2-40B4-BE49-F238E27FC236}">
                <a16:creationId xmlns:a16="http://schemas.microsoft.com/office/drawing/2014/main" id="{038CBC74-F758-D5F2-B999-B48C732EEF5E}"/>
              </a:ext>
            </a:extLst>
          </p:cNvPr>
          <p:cNvPicPr>
            <a:picLocks noChangeAspect="1"/>
          </p:cNvPicPr>
          <p:nvPr userDrawn="1"/>
        </p:nvPicPr>
        <p:blipFill>
          <a:blip r:embed="rId14">
            <a:extLst>
              <a:ext uri="{BEBA8EAE-BF5A-486C-A8C5-ECC9F3942E4B}">
                <a14:imgProps xmlns:a14="http://schemas.microsoft.com/office/drawing/2010/main">
                  <a14:imgLayer r:embed="rId15">
                    <a14:imgEffect>
                      <a14:brightnessContrast bright="34000"/>
                    </a14:imgEffect>
                  </a14:imgLayer>
                </a14:imgProps>
              </a:ext>
              <a:ext uri="{28A0092B-C50C-407E-A947-70E740481C1C}">
                <a14:useLocalDpi xmlns:a14="http://schemas.microsoft.com/office/drawing/2010/main" val="0"/>
              </a:ext>
            </a:extLst>
          </a:blip>
          <a:stretch>
            <a:fillRect/>
          </a:stretch>
        </p:blipFill>
        <p:spPr>
          <a:xfrm>
            <a:off x="7688600" y="506541"/>
            <a:ext cx="876261" cy="16881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fontAlgn="base" hangingPunct="1">
        <a:spcBef>
          <a:spcPct val="0"/>
        </a:spcBef>
        <a:spcAft>
          <a:spcPct val="0"/>
        </a:spcAft>
        <a:defRPr sz="3200" b="1" kern="1200">
          <a:solidFill>
            <a:schemeClr val="tx1"/>
          </a:solidFill>
          <a:latin typeface="Arial"/>
          <a:ea typeface="ＭＳ Ｐゴシック" charset="0"/>
          <a:cs typeface="Arial"/>
        </a:defRPr>
      </a:lvl1pPr>
      <a:lvl2pPr algn="ctr" defTabSz="457200" rtl="0" eaLnBrk="1" fontAlgn="base" hangingPunct="1">
        <a:spcBef>
          <a:spcPct val="0"/>
        </a:spcBef>
        <a:spcAft>
          <a:spcPct val="0"/>
        </a:spcAft>
        <a:defRPr sz="3200" b="1">
          <a:solidFill>
            <a:schemeClr val="tx1"/>
          </a:solidFill>
          <a:latin typeface="Arial" charset="0"/>
          <a:ea typeface="ＭＳ Ｐゴシック" charset="0"/>
        </a:defRPr>
      </a:lvl2pPr>
      <a:lvl3pPr algn="ctr" defTabSz="457200" rtl="0" eaLnBrk="1" fontAlgn="base" hangingPunct="1">
        <a:spcBef>
          <a:spcPct val="0"/>
        </a:spcBef>
        <a:spcAft>
          <a:spcPct val="0"/>
        </a:spcAft>
        <a:defRPr sz="3200" b="1">
          <a:solidFill>
            <a:schemeClr val="tx1"/>
          </a:solidFill>
          <a:latin typeface="Arial" charset="0"/>
          <a:ea typeface="ＭＳ Ｐゴシック" charset="0"/>
        </a:defRPr>
      </a:lvl3pPr>
      <a:lvl4pPr algn="ctr" defTabSz="457200" rtl="0" eaLnBrk="1" fontAlgn="base" hangingPunct="1">
        <a:spcBef>
          <a:spcPct val="0"/>
        </a:spcBef>
        <a:spcAft>
          <a:spcPct val="0"/>
        </a:spcAft>
        <a:defRPr sz="3200" b="1">
          <a:solidFill>
            <a:schemeClr val="tx1"/>
          </a:solidFill>
          <a:latin typeface="Arial" charset="0"/>
          <a:ea typeface="ＭＳ Ｐゴシック" charset="0"/>
        </a:defRPr>
      </a:lvl4pPr>
      <a:lvl5pPr algn="ctr" defTabSz="457200" rtl="0" eaLnBrk="1" fontAlgn="base" hangingPunct="1">
        <a:spcBef>
          <a:spcPct val="0"/>
        </a:spcBef>
        <a:spcAft>
          <a:spcPct val="0"/>
        </a:spcAft>
        <a:defRPr sz="3200" b="1">
          <a:solidFill>
            <a:schemeClr val="tx1"/>
          </a:solidFill>
          <a:latin typeface="Arial" charset="0"/>
          <a:ea typeface="ＭＳ Ｐゴシック" charset="0"/>
        </a:defRPr>
      </a:lvl5pPr>
      <a:lvl6pPr marL="457200" algn="ctr" defTabSz="457200" rtl="0" eaLnBrk="1" fontAlgn="base" hangingPunct="1">
        <a:spcBef>
          <a:spcPct val="0"/>
        </a:spcBef>
        <a:spcAft>
          <a:spcPct val="0"/>
        </a:spcAft>
        <a:defRPr sz="3200" b="1">
          <a:solidFill>
            <a:schemeClr val="tx1"/>
          </a:solidFill>
          <a:latin typeface="Arial" charset="0"/>
          <a:ea typeface="ＭＳ Ｐゴシック" charset="0"/>
        </a:defRPr>
      </a:lvl6pPr>
      <a:lvl7pPr marL="914400" algn="ctr" defTabSz="457200" rtl="0" eaLnBrk="1" fontAlgn="base" hangingPunct="1">
        <a:spcBef>
          <a:spcPct val="0"/>
        </a:spcBef>
        <a:spcAft>
          <a:spcPct val="0"/>
        </a:spcAft>
        <a:defRPr sz="3200" b="1">
          <a:solidFill>
            <a:schemeClr val="tx1"/>
          </a:solidFill>
          <a:latin typeface="Arial" charset="0"/>
          <a:ea typeface="ＭＳ Ｐゴシック" charset="0"/>
        </a:defRPr>
      </a:lvl7pPr>
      <a:lvl8pPr marL="1371600" algn="ctr" defTabSz="457200" rtl="0" eaLnBrk="1" fontAlgn="base" hangingPunct="1">
        <a:spcBef>
          <a:spcPct val="0"/>
        </a:spcBef>
        <a:spcAft>
          <a:spcPct val="0"/>
        </a:spcAft>
        <a:defRPr sz="3200" b="1">
          <a:solidFill>
            <a:schemeClr val="tx1"/>
          </a:solidFill>
          <a:latin typeface="Arial" charset="0"/>
          <a:ea typeface="ＭＳ Ｐゴシック" charset="0"/>
        </a:defRPr>
      </a:lvl8pPr>
      <a:lvl9pPr marL="1828800" algn="ctr" defTabSz="457200" rtl="0" eaLnBrk="1" fontAlgn="base" hangingPunct="1">
        <a:spcBef>
          <a:spcPct val="0"/>
        </a:spcBef>
        <a:spcAft>
          <a:spcPct val="0"/>
        </a:spcAft>
        <a:defRPr sz="3200" b="1">
          <a:solidFill>
            <a:schemeClr val="tx1"/>
          </a:solidFill>
          <a:latin typeface="Arial" charset="0"/>
          <a:ea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2400" kern="1200">
          <a:solidFill>
            <a:schemeClr val="tx1"/>
          </a:solidFill>
          <a:latin typeface="Arial"/>
          <a:ea typeface="ＭＳ Ｐゴシック" charset="0"/>
          <a:cs typeface="Arial"/>
        </a:defRPr>
      </a:lvl1pPr>
      <a:lvl2pPr marL="742950" indent="-285750" algn="l" defTabSz="457200" rtl="0" eaLnBrk="1" fontAlgn="base" hangingPunct="1">
        <a:spcBef>
          <a:spcPct val="20000"/>
        </a:spcBef>
        <a:spcAft>
          <a:spcPct val="0"/>
        </a:spcAft>
        <a:buFont typeface="Arial" charset="0"/>
        <a:buChar char="–"/>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charset="0"/>
        <a:buChar char="•"/>
        <a:defRPr kern="1200">
          <a:solidFill>
            <a:schemeClr val="tx1"/>
          </a:solidFill>
          <a:latin typeface="Arial"/>
          <a:ea typeface="ＭＳ Ｐゴシック" charset="0"/>
          <a:cs typeface="Arial"/>
        </a:defRPr>
      </a:lvl3pPr>
      <a:lvl4pPr marL="1600200" indent="-228600" algn="l" defTabSz="457200" rtl="0" eaLnBrk="1" fontAlgn="base" hangingPunct="1">
        <a:spcBef>
          <a:spcPct val="20000"/>
        </a:spcBef>
        <a:spcAft>
          <a:spcPct val="0"/>
        </a:spcAft>
        <a:buFont typeface="Arial" charset="0"/>
        <a:buChar char="–"/>
        <a:defRPr sz="1400" kern="1200">
          <a:solidFill>
            <a:schemeClr val="tx1"/>
          </a:solidFill>
          <a:latin typeface="Arial"/>
          <a:ea typeface="ＭＳ Ｐゴシック" charset="0"/>
          <a:cs typeface="Arial"/>
        </a:defRPr>
      </a:lvl4pPr>
      <a:lvl5pPr marL="2057400" indent="-228600" algn="l" defTabSz="457200" rtl="0" eaLnBrk="1" fontAlgn="base" hangingPunct="1">
        <a:spcBef>
          <a:spcPct val="20000"/>
        </a:spcBef>
        <a:spcAft>
          <a:spcPct val="0"/>
        </a:spcAft>
        <a:buFont typeface="Arial" charset="0"/>
        <a:buChar char="»"/>
        <a:defRPr sz="1000"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2FF825C-2AEE-452D-B201-EE1F624D847D}"/>
              </a:ext>
            </a:extLst>
          </p:cNvPr>
          <p:cNvSpPr txBox="1"/>
          <p:nvPr/>
        </p:nvSpPr>
        <p:spPr>
          <a:xfrm>
            <a:off x="154733" y="729205"/>
            <a:ext cx="2097400" cy="246221"/>
          </a:xfrm>
          <a:prstGeom prst="rect">
            <a:avLst/>
          </a:prstGeom>
          <a:noFill/>
        </p:spPr>
        <p:txBody>
          <a:bodyPr wrap="square" rtlCol="0">
            <a:spAutoFit/>
          </a:bodyPr>
          <a:lstStyle/>
          <a:p>
            <a:pPr algn="ctr"/>
            <a:r>
              <a:rPr lang="en-US" sz="1000" dirty="0">
                <a:solidFill>
                  <a:srgbClr val="CC0000"/>
                </a:solidFill>
                <a:latin typeface="Arial" panose="020B0604020202020204" pitchFamily="34" charset="0"/>
                <a:cs typeface="Arial" panose="020B0604020202020204" pitchFamily="34" charset="0"/>
              </a:rPr>
              <a:t>[HEADING TYPE 1]</a:t>
            </a:r>
          </a:p>
        </p:txBody>
      </p:sp>
      <p:sp>
        <p:nvSpPr>
          <p:cNvPr id="8" name="TextBox 7" title="Heading - Type 2 Background">
            <a:extLst>
              <a:ext uri="{FF2B5EF4-FFF2-40B4-BE49-F238E27FC236}">
                <a16:creationId xmlns:a16="http://schemas.microsoft.com/office/drawing/2014/main" id="{0AEFAFD5-FA4B-427A-A5CA-9D7EBF9A1E93}"/>
              </a:ext>
            </a:extLst>
          </p:cNvPr>
          <p:cNvSpPr txBox="1"/>
          <p:nvPr/>
        </p:nvSpPr>
        <p:spPr>
          <a:xfrm>
            <a:off x="154735" y="1033240"/>
            <a:ext cx="2097400" cy="338554"/>
          </a:xfrm>
          <a:prstGeom prst="rect">
            <a:avLst/>
          </a:prstGeom>
          <a:solidFill>
            <a:srgbClr val="CC0000"/>
          </a:solidFill>
          <a:ln>
            <a:noFill/>
          </a:ln>
        </p:spPr>
        <p:txBody>
          <a:bodyPr wrap="square" lIns="457200" tIns="91440" rIns="457200" bIns="91440" rtlCol="0">
            <a:spAutoFit/>
          </a:bodyPr>
          <a:lstStyle/>
          <a:p>
            <a:pPr algn="ctr"/>
            <a:r>
              <a:rPr lang="en-US" sz="1000" dirty="0">
                <a:solidFill>
                  <a:schemeClr val="bg1"/>
                </a:solidFill>
                <a:latin typeface="Arial" panose="020B0604020202020204" pitchFamily="34" charset="0"/>
                <a:cs typeface="Arial" panose="020B0604020202020204" pitchFamily="34" charset="0"/>
              </a:rPr>
              <a:t>[HEADING TYPE 2]</a:t>
            </a:r>
          </a:p>
        </p:txBody>
      </p:sp>
      <p:sp>
        <p:nvSpPr>
          <p:cNvPr id="9" name="TextBox 8">
            <a:extLst>
              <a:ext uri="{FF2B5EF4-FFF2-40B4-BE49-F238E27FC236}">
                <a16:creationId xmlns:a16="http://schemas.microsoft.com/office/drawing/2014/main" id="{EBC1667D-D774-42D3-89C0-D986D860968A}"/>
              </a:ext>
            </a:extLst>
          </p:cNvPr>
          <p:cNvSpPr txBox="1"/>
          <p:nvPr/>
        </p:nvSpPr>
        <p:spPr>
          <a:xfrm>
            <a:off x="2374066" y="729206"/>
            <a:ext cx="2097400" cy="246221"/>
          </a:xfrm>
          <a:prstGeom prst="rect">
            <a:avLst/>
          </a:prstGeom>
          <a:noFill/>
        </p:spPr>
        <p:txBody>
          <a:bodyPr wrap="square" rtlCol="0">
            <a:spAutoFit/>
          </a:bodyPr>
          <a:lstStyle/>
          <a:p>
            <a:pPr algn="ctr"/>
            <a:r>
              <a:rPr lang="en-US" sz="1000" b="1" dirty="0">
                <a:solidFill>
                  <a:srgbClr val="666666"/>
                </a:solidFill>
                <a:latin typeface="Arial Black" panose="020B0A04020102020204" pitchFamily="34" charset="0"/>
                <a:cs typeface="Arial" panose="020B0604020202020204" pitchFamily="34" charset="0"/>
              </a:rPr>
              <a:t>[HEADING TYPE 3]</a:t>
            </a:r>
          </a:p>
        </p:txBody>
      </p:sp>
      <p:sp>
        <p:nvSpPr>
          <p:cNvPr id="10" name="TextBox 9" title="Heading - Type 4 Background">
            <a:extLst>
              <a:ext uri="{FF2B5EF4-FFF2-40B4-BE49-F238E27FC236}">
                <a16:creationId xmlns:a16="http://schemas.microsoft.com/office/drawing/2014/main" id="{6009BB98-BEA6-4DBF-9DDC-954D7DC87A77}"/>
              </a:ext>
            </a:extLst>
          </p:cNvPr>
          <p:cNvSpPr txBox="1"/>
          <p:nvPr/>
        </p:nvSpPr>
        <p:spPr>
          <a:xfrm>
            <a:off x="2374068" y="1033240"/>
            <a:ext cx="2097400" cy="323165"/>
          </a:xfrm>
          <a:prstGeom prst="rect">
            <a:avLst/>
          </a:prstGeom>
          <a:solidFill>
            <a:srgbClr val="666666"/>
          </a:solidFill>
        </p:spPr>
        <p:txBody>
          <a:bodyPr wrap="square" lIns="457200" tIns="91440" rIns="457200" bIns="91440" rtlCol="0">
            <a:spAutoFit/>
          </a:bodyPr>
          <a:lstStyle/>
          <a:p>
            <a:pPr algn="ctr"/>
            <a:r>
              <a:rPr lang="en-US" sz="900" b="1" dirty="0">
                <a:solidFill>
                  <a:schemeClr val="bg1"/>
                </a:solidFill>
                <a:latin typeface="Arial Black" panose="020B0A04020102020204" pitchFamily="34" charset="0"/>
                <a:cs typeface="Arial" panose="020B0604020202020204" pitchFamily="34" charset="0"/>
              </a:rPr>
              <a:t>[HEADING TYPE 4]</a:t>
            </a:r>
          </a:p>
        </p:txBody>
      </p:sp>
      <p:sp>
        <p:nvSpPr>
          <p:cNvPr id="11" name="TextBox 10">
            <a:extLst>
              <a:ext uri="{FF2B5EF4-FFF2-40B4-BE49-F238E27FC236}">
                <a16:creationId xmlns:a16="http://schemas.microsoft.com/office/drawing/2014/main" id="{147A427B-38A0-4C4A-9ABA-EECBCD4A544D}"/>
              </a:ext>
            </a:extLst>
          </p:cNvPr>
          <p:cNvSpPr txBox="1"/>
          <p:nvPr/>
        </p:nvSpPr>
        <p:spPr>
          <a:xfrm>
            <a:off x="154734" y="1525652"/>
            <a:ext cx="4535799" cy="1292662"/>
          </a:xfrm>
          <a:prstGeom prst="rect">
            <a:avLst/>
          </a:prstGeom>
          <a:noFill/>
        </p:spPr>
        <p:txBody>
          <a:bodyPr wrap="square" rtlCol="0">
            <a:spAutoFit/>
          </a:bodyPr>
          <a:lstStyle/>
          <a:p>
            <a:pPr>
              <a:spcAft>
                <a:spcPts val="300"/>
              </a:spcAft>
            </a:pPr>
            <a:r>
              <a:rPr lang="en-US" sz="1200" b="1" dirty="0">
                <a:latin typeface="Arial" panose="020B0604020202020204" pitchFamily="34" charset="0"/>
                <a:cs typeface="Arial" panose="020B0604020202020204" pitchFamily="34" charset="0"/>
              </a:rPr>
              <a:t>RECOMMENDED SANS SERIF FONT: ARIAL</a:t>
            </a:r>
          </a:p>
          <a:p>
            <a:pPr>
              <a:spcAft>
                <a:spcPts val="300"/>
              </a:spcAft>
            </a:pPr>
            <a:r>
              <a:rPr lang="en-US" sz="800" dirty="0">
                <a:latin typeface="Arial" panose="020B0604020202020204" pitchFamily="34" charset="0"/>
                <a:cs typeface="Arial" panose="020B0604020202020204" pitchFamily="34" charset="0"/>
              </a:rPr>
              <a:t>A sans serif font (doesn’t have the little squigglies) is best to use for titles, headers and text in diagrams. </a:t>
            </a:r>
          </a:p>
          <a:p>
            <a:pPr marL="117475" lvl="1" indent="-117475">
              <a:spcAft>
                <a:spcPts val="300"/>
              </a:spcAft>
              <a:buFont typeface="Arial" panose="020B0604020202020204" pitchFamily="34" charset="0"/>
              <a:buChar char="•"/>
            </a:pPr>
            <a:r>
              <a:rPr lang="en-US" sz="800" dirty="0">
                <a:latin typeface="Arial" panose="020B0604020202020204" pitchFamily="34" charset="0"/>
                <a:cs typeface="Arial" panose="020B0604020202020204" pitchFamily="34" charset="0"/>
              </a:rPr>
              <a:t>Avoid using two similar sans serif fonts together because </a:t>
            </a:r>
            <a:r>
              <a:rPr lang="en-US" sz="800" b="0" i="0" dirty="0">
                <a:solidFill>
                  <a:srgbClr val="202124"/>
                </a:solidFill>
                <a:effectLst/>
                <a:latin typeface="Arial" panose="020B0604020202020204" pitchFamily="34" charset="0"/>
                <a:cs typeface="Arial" panose="020B0604020202020204" pitchFamily="34" charset="0"/>
              </a:rPr>
              <a:t>they look almost the same </a:t>
            </a:r>
            <a:r>
              <a:rPr lang="en-US" sz="800" dirty="0">
                <a:latin typeface="Arial" panose="020B0604020202020204" pitchFamily="34" charset="0"/>
                <a:cs typeface="Arial" panose="020B0604020202020204" pitchFamily="34" charset="0"/>
              </a:rPr>
              <a:t>and cause “visual conflict”</a:t>
            </a:r>
          </a:p>
          <a:p>
            <a:pPr marL="117475" lvl="1" indent="-117475">
              <a:spcAft>
                <a:spcPts val="300"/>
              </a:spcAft>
              <a:buFont typeface="Arial" panose="020B0604020202020204" pitchFamily="34" charset="0"/>
              <a:buChar char="•"/>
            </a:pPr>
            <a:r>
              <a:rPr lang="en-US" sz="800" dirty="0">
                <a:latin typeface="Arial" panose="020B0604020202020204" pitchFamily="34" charset="0"/>
                <a:cs typeface="Arial" panose="020B0604020202020204" pitchFamily="34" charset="0"/>
              </a:rPr>
              <a:t>Use size, font weight and color to create contrast between different text blocks</a:t>
            </a:r>
          </a:p>
          <a:p>
            <a:pPr marL="117475" lvl="1" indent="-117475">
              <a:spcAft>
                <a:spcPts val="300"/>
              </a:spcAft>
              <a:buFont typeface="Arial" panose="020B0604020202020204" pitchFamily="34" charset="0"/>
              <a:buChar char="•"/>
            </a:pPr>
            <a:r>
              <a:rPr lang="en-US" sz="800" dirty="0">
                <a:latin typeface="Arial" panose="020B0604020202020204" pitchFamily="34" charset="0"/>
                <a:cs typeface="Arial" panose="020B0604020202020204" pitchFamily="34" charset="0"/>
              </a:rPr>
              <a:t>Make sure there is plenty of contrast between text and the  background and avoid colored text on top of a colored background</a:t>
            </a:r>
          </a:p>
        </p:txBody>
      </p:sp>
      <p:sp>
        <p:nvSpPr>
          <p:cNvPr id="12" name="TextBox 11">
            <a:extLst>
              <a:ext uri="{FF2B5EF4-FFF2-40B4-BE49-F238E27FC236}">
                <a16:creationId xmlns:a16="http://schemas.microsoft.com/office/drawing/2014/main" id="{9E726103-9C50-444B-BE83-45B3DB611E7B}"/>
              </a:ext>
            </a:extLst>
          </p:cNvPr>
          <p:cNvSpPr txBox="1"/>
          <p:nvPr/>
        </p:nvSpPr>
        <p:spPr>
          <a:xfrm>
            <a:off x="154735" y="2996502"/>
            <a:ext cx="4535799" cy="1169551"/>
          </a:xfrm>
          <a:prstGeom prst="rect">
            <a:avLst/>
          </a:prstGeom>
          <a:noFill/>
        </p:spPr>
        <p:txBody>
          <a:bodyPr wrap="square" rtlCol="0">
            <a:spAutoFit/>
          </a:bodyPr>
          <a:lstStyle/>
          <a:p>
            <a:pPr>
              <a:spcAft>
                <a:spcPts val="300"/>
              </a:spcAft>
            </a:pPr>
            <a:r>
              <a:rPr lang="en-US" sz="1200" b="1" dirty="0">
                <a:latin typeface="Georgia" panose="02040502050405020303" pitchFamily="18" charset="0"/>
                <a:cs typeface="Arial" panose="020B0604020202020204" pitchFamily="34" charset="0"/>
              </a:rPr>
              <a:t>RECOMMENDED SERIF FONT: GEORGIA</a:t>
            </a:r>
          </a:p>
          <a:p>
            <a:pPr marL="117475" indent="-117475">
              <a:spcAft>
                <a:spcPts val="300"/>
              </a:spcAft>
            </a:pPr>
            <a:r>
              <a:rPr lang="en-US" sz="800" dirty="0">
                <a:latin typeface="Georgia" panose="02040502050405020303" pitchFamily="18" charset="0"/>
                <a:cs typeface="Arial" panose="020B0604020202020204" pitchFamily="34" charset="0"/>
              </a:rPr>
              <a:t>A serif font (has the little squigglies) is best for paragraph or large blocks of text.</a:t>
            </a:r>
          </a:p>
          <a:p>
            <a:pPr marL="117475" lvl="1" indent="-117475">
              <a:spcAft>
                <a:spcPts val="300"/>
              </a:spcAft>
              <a:buFont typeface="Arial" panose="020B0604020202020204" pitchFamily="34" charset="0"/>
              <a:buChar char="•"/>
            </a:pPr>
            <a:r>
              <a:rPr lang="en-US" sz="800" dirty="0">
                <a:latin typeface="Georgia" panose="02040502050405020303" pitchFamily="18" charset="0"/>
                <a:cs typeface="Arial" panose="020B0604020202020204" pitchFamily="34" charset="0"/>
              </a:rPr>
              <a:t>Remember to make your paragraphs no more than 12 words wide or it increases the reading difficulty for the viewer</a:t>
            </a:r>
          </a:p>
          <a:p>
            <a:pPr marL="117475" lvl="1" indent="-117475">
              <a:spcAft>
                <a:spcPts val="300"/>
              </a:spcAft>
              <a:buFont typeface="Arial" panose="020B0604020202020204" pitchFamily="34" charset="0"/>
              <a:buChar char="•"/>
            </a:pPr>
            <a:r>
              <a:rPr lang="en-US" sz="800" dirty="0">
                <a:latin typeface="Georgia" panose="02040502050405020303" pitchFamily="18" charset="0"/>
                <a:cs typeface="Arial" panose="020B0604020202020204" pitchFamily="34" charset="0"/>
              </a:rPr>
              <a:t>Make sure that to add extra space between blocks of text to visually group them</a:t>
            </a:r>
          </a:p>
          <a:p>
            <a:pPr marL="117475" lvl="1" indent="-117475">
              <a:spcAft>
                <a:spcPts val="300"/>
              </a:spcAft>
              <a:buFont typeface="Arial" panose="020B0604020202020204" pitchFamily="34" charset="0"/>
              <a:buChar char="•"/>
            </a:pPr>
            <a:r>
              <a:rPr lang="en-US" sz="800" b="1" dirty="0">
                <a:latin typeface="Georgia" panose="02040502050405020303" pitchFamily="18" charset="0"/>
                <a:cs typeface="Arial" panose="020B0604020202020204" pitchFamily="34" charset="0"/>
              </a:rPr>
              <a:t>ALIGNMENT!</a:t>
            </a:r>
            <a:r>
              <a:rPr lang="en-US" sz="800" dirty="0">
                <a:latin typeface="Georgia" panose="02040502050405020303" pitchFamily="18" charset="0"/>
                <a:cs typeface="Arial" panose="020B0604020202020204" pitchFamily="34" charset="0"/>
              </a:rPr>
              <a:t> Make sure to align groups of text blocks that “go together” like multiple paragraphs in the same column</a:t>
            </a:r>
          </a:p>
        </p:txBody>
      </p:sp>
      <p:sp>
        <p:nvSpPr>
          <p:cNvPr id="13" name="TextBox 12">
            <a:extLst>
              <a:ext uri="{FF2B5EF4-FFF2-40B4-BE49-F238E27FC236}">
                <a16:creationId xmlns:a16="http://schemas.microsoft.com/office/drawing/2014/main" id="{0C950622-416D-46C3-8859-8C58C0A3B2AA}"/>
              </a:ext>
            </a:extLst>
          </p:cNvPr>
          <p:cNvSpPr txBox="1"/>
          <p:nvPr/>
        </p:nvSpPr>
        <p:spPr>
          <a:xfrm>
            <a:off x="5106425" y="981807"/>
            <a:ext cx="742097" cy="415498"/>
          </a:xfrm>
          <a:prstGeom prst="rect">
            <a:avLst/>
          </a:prstGeom>
          <a:noFill/>
        </p:spPr>
        <p:txBody>
          <a:bodyPr wrap="square" rtlCol="0">
            <a:spAutoFit/>
          </a:bodyPr>
          <a:lstStyle/>
          <a:p>
            <a:r>
              <a:rPr lang="en-US" sz="700" dirty="0"/>
              <a:t>Wolfpack Red</a:t>
            </a:r>
          </a:p>
          <a:p>
            <a:r>
              <a:rPr lang="en-US" sz="700" dirty="0"/>
              <a:t>RGB 204 0 0</a:t>
            </a:r>
          </a:p>
          <a:p>
            <a:r>
              <a:rPr lang="en-US" sz="700" dirty="0"/>
              <a:t>HEX #CC0000</a:t>
            </a:r>
          </a:p>
        </p:txBody>
      </p:sp>
      <p:sp>
        <p:nvSpPr>
          <p:cNvPr id="14" name="TextBox 13">
            <a:extLst>
              <a:ext uri="{FF2B5EF4-FFF2-40B4-BE49-F238E27FC236}">
                <a16:creationId xmlns:a16="http://schemas.microsoft.com/office/drawing/2014/main" id="{0E4E2D09-D10E-4643-9BD0-D919558E25F0}"/>
              </a:ext>
            </a:extLst>
          </p:cNvPr>
          <p:cNvSpPr txBox="1"/>
          <p:nvPr/>
        </p:nvSpPr>
        <p:spPr>
          <a:xfrm>
            <a:off x="6036927" y="981807"/>
            <a:ext cx="799516" cy="415498"/>
          </a:xfrm>
          <a:prstGeom prst="rect">
            <a:avLst/>
          </a:prstGeom>
          <a:noFill/>
        </p:spPr>
        <p:txBody>
          <a:bodyPr wrap="square" rtlCol="0">
            <a:spAutoFit/>
          </a:bodyPr>
          <a:lstStyle/>
          <a:p>
            <a:r>
              <a:rPr lang="en-US" sz="700" dirty="0"/>
              <a:t>Wolfpack White</a:t>
            </a:r>
          </a:p>
          <a:p>
            <a:r>
              <a:rPr lang="en-US" sz="700" dirty="0"/>
              <a:t>RGB 255 255 255</a:t>
            </a:r>
          </a:p>
          <a:p>
            <a:r>
              <a:rPr lang="en-US" sz="700" dirty="0"/>
              <a:t>HEX #FFFFFF</a:t>
            </a:r>
          </a:p>
        </p:txBody>
      </p:sp>
      <p:sp>
        <p:nvSpPr>
          <p:cNvPr id="15" name="Rectangle 14" title="Wolfpack Red Color Swatch">
            <a:extLst>
              <a:ext uri="{FF2B5EF4-FFF2-40B4-BE49-F238E27FC236}">
                <a16:creationId xmlns:a16="http://schemas.microsoft.com/office/drawing/2014/main" id="{0E660E51-C56B-440B-B7E1-3AD3F19DB48F}"/>
              </a:ext>
            </a:extLst>
          </p:cNvPr>
          <p:cNvSpPr/>
          <p:nvPr/>
        </p:nvSpPr>
        <p:spPr>
          <a:xfrm>
            <a:off x="5110170" y="773346"/>
            <a:ext cx="742096" cy="240812"/>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title="Wolfpack White Color Swatch">
            <a:extLst>
              <a:ext uri="{FF2B5EF4-FFF2-40B4-BE49-F238E27FC236}">
                <a16:creationId xmlns:a16="http://schemas.microsoft.com/office/drawing/2014/main" id="{0EBDED6B-C262-4D07-B0AD-1A58582437EF}"/>
              </a:ext>
            </a:extLst>
          </p:cNvPr>
          <p:cNvSpPr/>
          <p:nvPr/>
        </p:nvSpPr>
        <p:spPr>
          <a:xfrm>
            <a:off x="6066535" y="773346"/>
            <a:ext cx="742096" cy="24081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title="Wolfpack Black Color Swatch">
            <a:extLst>
              <a:ext uri="{FF2B5EF4-FFF2-40B4-BE49-F238E27FC236}">
                <a16:creationId xmlns:a16="http://schemas.microsoft.com/office/drawing/2014/main" id="{E8E184EF-6AC5-4DBF-A31C-D7D3B18B2A3E}"/>
              </a:ext>
            </a:extLst>
          </p:cNvPr>
          <p:cNvSpPr/>
          <p:nvPr/>
        </p:nvSpPr>
        <p:spPr>
          <a:xfrm>
            <a:off x="7022901" y="773346"/>
            <a:ext cx="742096" cy="24081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22395591-10C8-454F-AAE4-603444F0D525}"/>
              </a:ext>
            </a:extLst>
          </p:cNvPr>
          <p:cNvSpPr txBox="1"/>
          <p:nvPr/>
        </p:nvSpPr>
        <p:spPr>
          <a:xfrm>
            <a:off x="7024847" y="981807"/>
            <a:ext cx="742095" cy="415498"/>
          </a:xfrm>
          <a:prstGeom prst="rect">
            <a:avLst/>
          </a:prstGeom>
          <a:noFill/>
        </p:spPr>
        <p:txBody>
          <a:bodyPr wrap="square" rtlCol="0">
            <a:spAutoFit/>
          </a:bodyPr>
          <a:lstStyle/>
          <a:p>
            <a:r>
              <a:rPr lang="en-US" sz="700" dirty="0"/>
              <a:t>Wolfpack Black</a:t>
            </a:r>
          </a:p>
          <a:p>
            <a:r>
              <a:rPr lang="en-US" sz="700" dirty="0"/>
              <a:t>RGB 0 0 0</a:t>
            </a:r>
          </a:p>
          <a:p>
            <a:r>
              <a:rPr lang="en-US" sz="700" dirty="0"/>
              <a:t>HEX #000000</a:t>
            </a:r>
          </a:p>
        </p:txBody>
      </p:sp>
      <p:sp>
        <p:nvSpPr>
          <p:cNvPr id="19" name="TextBox 18">
            <a:extLst>
              <a:ext uri="{FF2B5EF4-FFF2-40B4-BE49-F238E27FC236}">
                <a16:creationId xmlns:a16="http://schemas.microsoft.com/office/drawing/2014/main" id="{01375AD0-EB78-4779-BF21-E82F0424AF16}"/>
              </a:ext>
            </a:extLst>
          </p:cNvPr>
          <p:cNvSpPr txBox="1"/>
          <p:nvPr/>
        </p:nvSpPr>
        <p:spPr>
          <a:xfrm>
            <a:off x="5110170" y="2276456"/>
            <a:ext cx="742097" cy="415498"/>
          </a:xfrm>
          <a:prstGeom prst="rect">
            <a:avLst/>
          </a:prstGeom>
          <a:noFill/>
        </p:spPr>
        <p:txBody>
          <a:bodyPr wrap="square" rtlCol="0">
            <a:spAutoFit/>
          </a:bodyPr>
          <a:lstStyle/>
          <a:p>
            <a:r>
              <a:rPr lang="en-US" sz="700" dirty="0"/>
              <a:t>Reynolds Red</a:t>
            </a:r>
          </a:p>
          <a:p>
            <a:r>
              <a:rPr lang="en-US" sz="700" dirty="0"/>
              <a:t>RGB 153 0 0</a:t>
            </a:r>
          </a:p>
          <a:p>
            <a:r>
              <a:rPr lang="en-US" sz="700" dirty="0"/>
              <a:t>HEX #990000</a:t>
            </a:r>
          </a:p>
        </p:txBody>
      </p:sp>
      <p:sp>
        <p:nvSpPr>
          <p:cNvPr id="20" name="TextBox 19">
            <a:extLst>
              <a:ext uri="{FF2B5EF4-FFF2-40B4-BE49-F238E27FC236}">
                <a16:creationId xmlns:a16="http://schemas.microsoft.com/office/drawing/2014/main" id="{A3475A3A-A0BB-4452-AAA6-B3A7DFAD498A}"/>
              </a:ext>
            </a:extLst>
          </p:cNvPr>
          <p:cNvSpPr txBox="1"/>
          <p:nvPr/>
        </p:nvSpPr>
        <p:spPr>
          <a:xfrm>
            <a:off x="6041934" y="2276456"/>
            <a:ext cx="786644" cy="415498"/>
          </a:xfrm>
          <a:prstGeom prst="rect">
            <a:avLst/>
          </a:prstGeom>
          <a:noFill/>
        </p:spPr>
        <p:txBody>
          <a:bodyPr wrap="square" rtlCol="0">
            <a:spAutoFit/>
          </a:bodyPr>
          <a:lstStyle/>
          <a:p>
            <a:r>
              <a:rPr lang="en-US" sz="700" dirty="0"/>
              <a:t>Pyroman Flame</a:t>
            </a:r>
          </a:p>
          <a:p>
            <a:r>
              <a:rPr lang="en-US" sz="700" dirty="0"/>
              <a:t>RGB 209 73 5</a:t>
            </a:r>
          </a:p>
          <a:p>
            <a:r>
              <a:rPr lang="en-US" sz="700" dirty="0"/>
              <a:t>HEX #D14905</a:t>
            </a:r>
          </a:p>
        </p:txBody>
      </p:sp>
      <p:grpSp>
        <p:nvGrpSpPr>
          <p:cNvPr id="21" name="Group 20">
            <a:extLst>
              <a:ext uri="{FF2B5EF4-FFF2-40B4-BE49-F238E27FC236}">
                <a16:creationId xmlns:a16="http://schemas.microsoft.com/office/drawing/2014/main" id="{8123FF4A-8A7E-4AA2-9145-D3713C7B0B75}"/>
              </a:ext>
            </a:extLst>
          </p:cNvPr>
          <p:cNvGrpSpPr/>
          <p:nvPr/>
        </p:nvGrpSpPr>
        <p:grpSpPr>
          <a:xfrm>
            <a:off x="5104374" y="2068682"/>
            <a:ext cx="2651578" cy="240812"/>
            <a:chOff x="5853385" y="3383360"/>
            <a:chExt cx="2651578" cy="742096"/>
          </a:xfrm>
        </p:grpSpPr>
        <p:sp>
          <p:nvSpPr>
            <p:cNvPr id="22" name="Rectangle 21" title="Reynolds Red Color Swatch">
              <a:extLst>
                <a:ext uri="{FF2B5EF4-FFF2-40B4-BE49-F238E27FC236}">
                  <a16:creationId xmlns:a16="http://schemas.microsoft.com/office/drawing/2014/main" id="{CFC81C16-6A72-463B-96A2-0FE6124522E7}"/>
                </a:ext>
              </a:extLst>
            </p:cNvPr>
            <p:cNvSpPr/>
            <p:nvPr/>
          </p:nvSpPr>
          <p:spPr>
            <a:xfrm>
              <a:off x="5853385" y="3383360"/>
              <a:ext cx="742096" cy="742096"/>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title="Pyroman Flame Color Swatch">
              <a:extLst>
                <a:ext uri="{FF2B5EF4-FFF2-40B4-BE49-F238E27FC236}">
                  <a16:creationId xmlns:a16="http://schemas.microsoft.com/office/drawing/2014/main" id="{EDF91245-C54C-425E-8245-60AA18053B30}"/>
                </a:ext>
              </a:extLst>
            </p:cNvPr>
            <p:cNvSpPr/>
            <p:nvPr/>
          </p:nvSpPr>
          <p:spPr>
            <a:xfrm>
              <a:off x="6808126" y="3383360"/>
              <a:ext cx="742096" cy="742096"/>
            </a:xfrm>
            <a:prstGeom prst="rect">
              <a:avLst/>
            </a:prstGeom>
            <a:solidFill>
              <a:srgbClr val="D149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title="Hunt Yellow Color Swatch">
              <a:extLst>
                <a:ext uri="{FF2B5EF4-FFF2-40B4-BE49-F238E27FC236}">
                  <a16:creationId xmlns:a16="http://schemas.microsoft.com/office/drawing/2014/main" id="{121489EA-DDDF-444E-8090-0D1728543934}"/>
                </a:ext>
              </a:extLst>
            </p:cNvPr>
            <p:cNvSpPr/>
            <p:nvPr/>
          </p:nvSpPr>
          <p:spPr>
            <a:xfrm>
              <a:off x="7762867" y="3383360"/>
              <a:ext cx="742096" cy="742096"/>
            </a:xfrm>
            <a:prstGeom prst="rect">
              <a:avLst/>
            </a:prstGeom>
            <a:solidFill>
              <a:srgbClr val="FAC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Box 24">
            <a:extLst>
              <a:ext uri="{FF2B5EF4-FFF2-40B4-BE49-F238E27FC236}">
                <a16:creationId xmlns:a16="http://schemas.microsoft.com/office/drawing/2014/main" id="{80FC7F2C-DF3B-4F39-8CDB-7C66103B4BFA}"/>
              </a:ext>
            </a:extLst>
          </p:cNvPr>
          <p:cNvSpPr txBox="1"/>
          <p:nvPr/>
        </p:nvSpPr>
        <p:spPr>
          <a:xfrm>
            <a:off x="7018244" y="2276456"/>
            <a:ext cx="738520" cy="415498"/>
          </a:xfrm>
          <a:prstGeom prst="rect">
            <a:avLst/>
          </a:prstGeom>
          <a:noFill/>
        </p:spPr>
        <p:txBody>
          <a:bodyPr wrap="square" rtlCol="0">
            <a:spAutoFit/>
          </a:bodyPr>
          <a:lstStyle/>
          <a:p>
            <a:r>
              <a:rPr lang="en-US" sz="700" dirty="0"/>
              <a:t>Hunt Yellow</a:t>
            </a:r>
          </a:p>
          <a:p>
            <a:r>
              <a:rPr lang="en-US" sz="700" dirty="0"/>
              <a:t>RGB 250 200 0</a:t>
            </a:r>
          </a:p>
          <a:p>
            <a:r>
              <a:rPr lang="en-US" sz="700" dirty="0"/>
              <a:t>HEX #FAC800</a:t>
            </a:r>
          </a:p>
        </p:txBody>
      </p:sp>
      <p:sp>
        <p:nvSpPr>
          <p:cNvPr id="26" name="TextBox 25">
            <a:extLst>
              <a:ext uri="{FF2B5EF4-FFF2-40B4-BE49-F238E27FC236}">
                <a16:creationId xmlns:a16="http://schemas.microsoft.com/office/drawing/2014/main" id="{19DE891B-343C-4F26-AEB9-0E9614307FF4}"/>
              </a:ext>
            </a:extLst>
          </p:cNvPr>
          <p:cNvSpPr txBox="1"/>
          <p:nvPr/>
        </p:nvSpPr>
        <p:spPr>
          <a:xfrm>
            <a:off x="5104374" y="2943254"/>
            <a:ext cx="763377" cy="415498"/>
          </a:xfrm>
          <a:prstGeom prst="rect">
            <a:avLst/>
          </a:prstGeom>
          <a:noFill/>
        </p:spPr>
        <p:txBody>
          <a:bodyPr wrap="square" rtlCol="0">
            <a:spAutoFit/>
          </a:bodyPr>
          <a:lstStyle/>
          <a:p>
            <a:r>
              <a:rPr lang="en-US" sz="700" dirty="0"/>
              <a:t>Genomic Green</a:t>
            </a:r>
          </a:p>
          <a:p>
            <a:r>
              <a:rPr lang="en-US" sz="700" dirty="0"/>
              <a:t>RGB 111 125 28</a:t>
            </a:r>
          </a:p>
          <a:p>
            <a:r>
              <a:rPr lang="en-US" sz="700" dirty="0"/>
              <a:t>HEX #6F7D1C</a:t>
            </a:r>
          </a:p>
        </p:txBody>
      </p:sp>
      <p:sp>
        <p:nvSpPr>
          <p:cNvPr id="27" name="TextBox 26">
            <a:extLst>
              <a:ext uri="{FF2B5EF4-FFF2-40B4-BE49-F238E27FC236}">
                <a16:creationId xmlns:a16="http://schemas.microsoft.com/office/drawing/2014/main" id="{1F82ECBA-8DF5-425D-966B-00DE7C676DD0}"/>
              </a:ext>
            </a:extLst>
          </p:cNvPr>
          <p:cNvSpPr txBox="1"/>
          <p:nvPr/>
        </p:nvSpPr>
        <p:spPr>
          <a:xfrm>
            <a:off x="6043998" y="2943254"/>
            <a:ext cx="812593" cy="415498"/>
          </a:xfrm>
          <a:prstGeom prst="rect">
            <a:avLst/>
          </a:prstGeom>
          <a:noFill/>
        </p:spPr>
        <p:txBody>
          <a:bodyPr wrap="square" rtlCol="0">
            <a:spAutoFit/>
          </a:bodyPr>
          <a:lstStyle/>
          <a:p>
            <a:r>
              <a:rPr lang="en-US" sz="700" dirty="0"/>
              <a:t>Carmichael Aqua</a:t>
            </a:r>
          </a:p>
          <a:p>
            <a:r>
              <a:rPr lang="en-US" sz="700" dirty="0"/>
              <a:t>RGB 0 132 115</a:t>
            </a:r>
          </a:p>
          <a:p>
            <a:r>
              <a:rPr lang="en-US" sz="700" dirty="0"/>
              <a:t>HEX #008473</a:t>
            </a:r>
          </a:p>
        </p:txBody>
      </p:sp>
      <p:sp>
        <p:nvSpPr>
          <p:cNvPr id="28" name="TextBox 27">
            <a:extLst>
              <a:ext uri="{FF2B5EF4-FFF2-40B4-BE49-F238E27FC236}">
                <a16:creationId xmlns:a16="http://schemas.microsoft.com/office/drawing/2014/main" id="{35723B77-5A01-4629-8AC7-DB341B57AE66}"/>
              </a:ext>
            </a:extLst>
          </p:cNvPr>
          <p:cNvSpPr txBox="1"/>
          <p:nvPr/>
        </p:nvSpPr>
        <p:spPr>
          <a:xfrm>
            <a:off x="7978332" y="2943254"/>
            <a:ext cx="742097" cy="415498"/>
          </a:xfrm>
          <a:prstGeom prst="rect">
            <a:avLst/>
          </a:prstGeom>
          <a:noFill/>
        </p:spPr>
        <p:txBody>
          <a:bodyPr wrap="square" rtlCol="0">
            <a:spAutoFit/>
          </a:bodyPr>
          <a:lstStyle/>
          <a:p>
            <a:r>
              <a:rPr lang="en-US" sz="700" dirty="0"/>
              <a:t>Bio-Indigo</a:t>
            </a:r>
          </a:p>
          <a:p>
            <a:r>
              <a:rPr lang="en-US" sz="700" dirty="0"/>
              <a:t>RGB 65 86 161</a:t>
            </a:r>
          </a:p>
          <a:p>
            <a:r>
              <a:rPr lang="en-US" sz="700" dirty="0"/>
              <a:t>HEX #4156A1</a:t>
            </a:r>
          </a:p>
        </p:txBody>
      </p:sp>
      <p:sp>
        <p:nvSpPr>
          <p:cNvPr id="29" name="TextBox 28">
            <a:extLst>
              <a:ext uri="{FF2B5EF4-FFF2-40B4-BE49-F238E27FC236}">
                <a16:creationId xmlns:a16="http://schemas.microsoft.com/office/drawing/2014/main" id="{960D718D-95AF-46EC-94C4-6F32490806E5}"/>
              </a:ext>
            </a:extLst>
          </p:cNvPr>
          <p:cNvSpPr txBox="1"/>
          <p:nvPr/>
        </p:nvSpPr>
        <p:spPr>
          <a:xfrm>
            <a:off x="7032838" y="2943254"/>
            <a:ext cx="769248" cy="415498"/>
          </a:xfrm>
          <a:prstGeom prst="rect">
            <a:avLst/>
          </a:prstGeom>
          <a:noFill/>
        </p:spPr>
        <p:txBody>
          <a:bodyPr wrap="square" rtlCol="0">
            <a:spAutoFit/>
          </a:bodyPr>
          <a:lstStyle/>
          <a:p>
            <a:r>
              <a:rPr lang="en-US" sz="700" dirty="0"/>
              <a:t>Innovation Blue</a:t>
            </a:r>
          </a:p>
          <a:p>
            <a:r>
              <a:rPr lang="en-US" sz="700" dirty="0"/>
              <a:t>RGB 66 126 147</a:t>
            </a:r>
          </a:p>
          <a:p>
            <a:r>
              <a:rPr lang="en-US" sz="700" dirty="0"/>
              <a:t>HEX #427E93</a:t>
            </a:r>
          </a:p>
        </p:txBody>
      </p:sp>
      <p:grpSp>
        <p:nvGrpSpPr>
          <p:cNvPr id="30" name="Group 29">
            <a:extLst>
              <a:ext uri="{FF2B5EF4-FFF2-40B4-BE49-F238E27FC236}">
                <a16:creationId xmlns:a16="http://schemas.microsoft.com/office/drawing/2014/main" id="{4CF14F59-A23A-4A14-9ACC-135922AF25A3}"/>
              </a:ext>
            </a:extLst>
          </p:cNvPr>
          <p:cNvGrpSpPr/>
          <p:nvPr/>
        </p:nvGrpSpPr>
        <p:grpSpPr>
          <a:xfrm>
            <a:off x="5104374" y="2701361"/>
            <a:ext cx="3606319" cy="240812"/>
            <a:chOff x="5853385" y="4517296"/>
            <a:chExt cx="3606319" cy="742096"/>
          </a:xfrm>
        </p:grpSpPr>
        <p:sp>
          <p:nvSpPr>
            <p:cNvPr id="31" name="Rectangle 30" title="Genomic Green Color Swatch">
              <a:extLst>
                <a:ext uri="{FF2B5EF4-FFF2-40B4-BE49-F238E27FC236}">
                  <a16:creationId xmlns:a16="http://schemas.microsoft.com/office/drawing/2014/main" id="{BF40D201-8075-4AC5-A9D9-68D85D7C186C}"/>
                </a:ext>
              </a:extLst>
            </p:cNvPr>
            <p:cNvSpPr/>
            <p:nvPr/>
          </p:nvSpPr>
          <p:spPr>
            <a:xfrm>
              <a:off x="5853385" y="4517296"/>
              <a:ext cx="742096" cy="742096"/>
            </a:xfrm>
            <a:prstGeom prst="rect">
              <a:avLst/>
            </a:prstGeom>
            <a:solidFill>
              <a:srgbClr val="6F7D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title="Carmichael Aqua Color Swatch">
              <a:extLst>
                <a:ext uri="{FF2B5EF4-FFF2-40B4-BE49-F238E27FC236}">
                  <a16:creationId xmlns:a16="http://schemas.microsoft.com/office/drawing/2014/main" id="{B791C4E6-A62D-4591-9104-A2D6A5CDEE6C}"/>
                </a:ext>
              </a:extLst>
            </p:cNvPr>
            <p:cNvSpPr/>
            <p:nvPr/>
          </p:nvSpPr>
          <p:spPr>
            <a:xfrm>
              <a:off x="6808126" y="4517296"/>
              <a:ext cx="742096" cy="742096"/>
            </a:xfrm>
            <a:prstGeom prst="rect">
              <a:avLst/>
            </a:prstGeom>
            <a:solidFill>
              <a:srgbClr val="008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title="Bio-indigo Color Swatch">
              <a:extLst>
                <a:ext uri="{FF2B5EF4-FFF2-40B4-BE49-F238E27FC236}">
                  <a16:creationId xmlns:a16="http://schemas.microsoft.com/office/drawing/2014/main" id="{C2AB9E1C-759A-403E-B9F6-41037AAC7856}"/>
                </a:ext>
              </a:extLst>
            </p:cNvPr>
            <p:cNvSpPr/>
            <p:nvPr/>
          </p:nvSpPr>
          <p:spPr>
            <a:xfrm>
              <a:off x="8717608" y="4517296"/>
              <a:ext cx="742096" cy="742096"/>
            </a:xfrm>
            <a:prstGeom prst="rect">
              <a:avLst/>
            </a:prstGeom>
            <a:solidFill>
              <a:srgbClr val="4156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title="Innovation Blue Color Swatch">
              <a:extLst>
                <a:ext uri="{FF2B5EF4-FFF2-40B4-BE49-F238E27FC236}">
                  <a16:creationId xmlns:a16="http://schemas.microsoft.com/office/drawing/2014/main" id="{6BFB6402-FCB7-4E7E-AC61-B84E901073D5}"/>
                </a:ext>
              </a:extLst>
            </p:cNvPr>
            <p:cNvSpPr/>
            <p:nvPr/>
          </p:nvSpPr>
          <p:spPr>
            <a:xfrm>
              <a:off x="7762867" y="4517296"/>
              <a:ext cx="742096" cy="742096"/>
            </a:xfrm>
            <a:prstGeom prst="rect">
              <a:avLst/>
            </a:prstGeom>
            <a:solidFill>
              <a:srgbClr val="47869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TextBox 34">
            <a:extLst>
              <a:ext uri="{FF2B5EF4-FFF2-40B4-BE49-F238E27FC236}">
                <a16:creationId xmlns:a16="http://schemas.microsoft.com/office/drawing/2014/main" id="{E8456FAB-AAE6-4335-B1AA-E309256E81EA}"/>
              </a:ext>
            </a:extLst>
          </p:cNvPr>
          <p:cNvSpPr txBox="1"/>
          <p:nvPr/>
        </p:nvSpPr>
        <p:spPr>
          <a:xfrm>
            <a:off x="5078626" y="1626857"/>
            <a:ext cx="799516" cy="415498"/>
          </a:xfrm>
          <a:prstGeom prst="rect">
            <a:avLst/>
          </a:prstGeom>
          <a:noFill/>
        </p:spPr>
        <p:txBody>
          <a:bodyPr wrap="square" rtlCol="0">
            <a:spAutoFit/>
          </a:bodyPr>
          <a:lstStyle/>
          <a:p>
            <a:r>
              <a:rPr lang="en-US" sz="700" dirty="0"/>
              <a:t>10% Gray</a:t>
            </a:r>
          </a:p>
          <a:p>
            <a:r>
              <a:rPr lang="en-US" sz="700" dirty="0"/>
              <a:t>RGB 242 242 242</a:t>
            </a:r>
          </a:p>
          <a:p>
            <a:r>
              <a:rPr lang="en-US" sz="700" dirty="0"/>
              <a:t>HEX #F2F2F2</a:t>
            </a:r>
          </a:p>
        </p:txBody>
      </p:sp>
      <p:sp>
        <p:nvSpPr>
          <p:cNvPr id="36" name="TextBox 35">
            <a:extLst>
              <a:ext uri="{FF2B5EF4-FFF2-40B4-BE49-F238E27FC236}">
                <a16:creationId xmlns:a16="http://schemas.microsoft.com/office/drawing/2014/main" id="{E08BD260-47AE-4E4A-A403-0644CFBCF442}"/>
              </a:ext>
            </a:extLst>
          </p:cNvPr>
          <p:cNvSpPr txBox="1"/>
          <p:nvPr/>
        </p:nvSpPr>
        <p:spPr>
          <a:xfrm>
            <a:off x="6040586" y="1626857"/>
            <a:ext cx="812593" cy="415498"/>
          </a:xfrm>
          <a:prstGeom prst="rect">
            <a:avLst/>
          </a:prstGeom>
          <a:noFill/>
        </p:spPr>
        <p:txBody>
          <a:bodyPr wrap="square" rtlCol="0">
            <a:spAutoFit/>
          </a:bodyPr>
          <a:lstStyle/>
          <a:p>
            <a:r>
              <a:rPr lang="en-US" sz="700" dirty="0"/>
              <a:t>25% Gray</a:t>
            </a:r>
          </a:p>
          <a:p>
            <a:r>
              <a:rPr lang="en-US" sz="700" dirty="0"/>
              <a:t>RGB 204 204 204</a:t>
            </a:r>
          </a:p>
          <a:p>
            <a:r>
              <a:rPr lang="en-US" sz="700" dirty="0"/>
              <a:t>HEX #CCCCCC</a:t>
            </a:r>
          </a:p>
        </p:txBody>
      </p:sp>
      <p:sp>
        <p:nvSpPr>
          <p:cNvPr id="37" name="TextBox 36">
            <a:extLst>
              <a:ext uri="{FF2B5EF4-FFF2-40B4-BE49-F238E27FC236}">
                <a16:creationId xmlns:a16="http://schemas.microsoft.com/office/drawing/2014/main" id="{AF114729-9C67-4616-BBFD-52DFE7655A0F}"/>
              </a:ext>
            </a:extLst>
          </p:cNvPr>
          <p:cNvSpPr txBox="1"/>
          <p:nvPr/>
        </p:nvSpPr>
        <p:spPr>
          <a:xfrm>
            <a:off x="7015623" y="1626857"/>
            <a:ext cx="799516" cy="415498"/>
          </a:xfrm>
          <a:prstGeom prst="rect">
            <a:avLst/>
          </a:prstGeom>
          <a:noFill/>
        </p:spPr>
        <p:txBody>
          <a:bodyPr wrap="square" rtlCol="0">
            <a:spAutoFit/>
          </a:bodyPr>
          <a:lstStyle/>
          <a:p>
            <a:r>
              <a:rPr lang="en-US" sz="700" dirty="0"/>
              <a:t>60% Gray</a:t>
            </a:r>
          </a:p>
          <a:p>
            <a:r>
              <a:rPr lang="en-US" sz="700" dirty="0"/>
              <a:t>RGB 102 102 102</a:t>
            </a:r>
          </a:p>
          <a:p>
            <a:r>
              <a:rPr lang="en-US" sz="700" dirty="0"/>
              <a:t>HEX #666666</a:t>
            </a:r>
          </a:p>
        </p:txBody>
      </p:sp>
      <p:grpSp>
        <p:nvGrpSpPr>
          <p:cNvPr id="38" name="Group 37">
            <a:extLst>
              <a:ext uri="{FF2B5EF4-FFF2-40B4-BE49-F238E27FC236}">
                <a16:creationId xmlns:a16="http://schemas.microsoft.com/office/drawing/2014/main" id="{C281C852-24EB-4EE5-A338-00D2F636DC5D}"/>
              </a:ext>
            </a:extLst>
          </p:cNvPr>
          <p:cNvGrpSpPr/>
          <p:nvPr/>
        </p:nvGrpSpPr>
        <p:grpSpPr>
          <a:xfrm>
            <a:off x="5106425" y="1423301"/>
            <a:ext cx="3606319" cy="240812"/>
            <a:chOff x="5853385" y="2254822"/>
            <a:chExt cx="3606319" cy="742096"/>
          </a:xfrm>
        </p:grpSpPr>
        <p:sp>
          <p:nvSpPr>
            <p:cNvPr id="39" name="Rectangle 38" title="10% Gray Color Swatch">
              <a:extLst>
                <a:ext uri="{FF2B5EF4-FFF2-40B4-BE49-F238E27FC236}">
                  <a16:creationId xmlns:a16="http://schemas.microsoft.com/office/drawing/2014/main" id="{0F083D6B-7E0F-435E-9A71-02F5363F6D05}"/>
                </a:ext>
              </a:extLst>
            </p:cNvPr>
            <p:cNvSpPr/>
            <p:nvPr/>
          </p:nvSpPr>
          <p:spPr>
            <a:xfrm>
              <a:off x="5853385" y="2254822"/>
              <a:ext cx="742096" cy="742096"/>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title="25% Gray Color Swatch">
              <a:extLst>
                <a:ext uri="{FF2B5EF4-FFF2-40B4-BE49-F238E27FC236}">
                  <a16:creationId xmlns:a16="http://schemas.microsoft.com/office/drawing/2014/main" id="{77FE05A6-FBA5-4433-889C-F67AF891EB98}"/>
                </a:ext>
              </a:extLst>
            </p:cNvPr>
            <p:cNvSpPr/>
            <p:nvPr/>
          </p:nvSpPr>
          <p:spPr>
            <a:xfrm>
              <a:off x="6808126" y="2254822"/>
              <a:ext cx="742096" cy="742096"/>
            </a:xfrm>
            <a:prstGeom prst="rect">
              <a:avLst/>
            </a:prstGeom>
            <a:solidFill>
              <a:srgbClr val="CC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title="60% Gray Color Swatch">
              <a:extLst>
                <a:ext uri="{FF2B5EF4-FFF2-40B4-BE49-F238E27FC236}">
                  <a16:creationId xmlns:a16="http://schemas.microsoft.com/office/drawing/2014/main" id="{FE2E32B8-0FD4-4969-B403-3D1FFF25B9D4}"/>
                </a:ext>
              </a:extLst>
            </p:cNvPr>
            <p:cNvSpPr/>
            <p:nvPr/>
          </p:nvSpPr>
          <p:spPr>
            <a:xfrm>
              <a:off x="7762867" y="2254822"/>
              <a:ext cx="742096" cy="742096"/>
            </a:xfrm>
            <a:prstGeom prst="rect">
              <a:avLst/>
            </a:pr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title="90% Gray Color Swatch">
              <a:extLst>
                <a:ext uri="{FF2B5EF4-FFF2-40B4-BE49-F238E27FC236}">
                  <a16:creationId xmlns:a16="http://schemas.microsoft.com/office/drawing/2014/main" id="{EDC8B36B-BC75-4A85-94E6-C48E4F2F68FC}"/>
                </a:ext>
              </a:extLst>
            </p:cNvPr>
            <p:cNvSpPr/>
            <p:nvPr/>
          </p:nvSpPr>
          <p:spPr>
            <a:xfrm>
              <a:off x="8717608" y="2254822"/>
              <a:ext cx="742096" cy="742096"/>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TextBox 42">
            <a:extLst>
              <a:ext uri="{FF2B5EF4-FFF2-40B4-BE49-F238E27FC236}">
                <a16:creationId xmlns:a16="http://schemas.microsoft.com/office/drawing/2014/main" id="{77C70C45-5EA9-478E-AD1E-2FE476ECACAA}"/>
              </a:ext>
            </a:extLst>
          </p:cNvPr>
          <p:cNvSpPr txBox="1"/>
          <p:nvPr/>
        </p:nvSpPr>
        <p:spPr>
          <a:xfrm>
            <a:off x="7977584" y="1626857"/>
            <a:ext cx="752288" cy="415498"/>
          </a:xfrm>
          <a:prstGeom prst="rect">
            <a:avLst/>
          </a:prstGeom>
          <a:noFill/>
        </p:spPr>
        <p:txBody>
          <a:bodyPr wrap="square" rtlCol="0">
            <a:spAutoFit/>
          </a:bodyPr>
          <a:lstStyle/>
          <a:p>
            <a:r>
              <a:rPr lang="en-US" sz="700" dirty="0"/>
              <a:t>90% Gray</a:t>
            </a:r>
          </a:p>
          <a:p>
            <a:r>
              <a:rPr lang="en-US" sz="700" dirty="0"/>
              <a:t>RGB 51 51 51</a:t>
            </a:r>
          </a:p>
          <a:p>
            <a:r>
              <a:rPr lang="en-US" sz="700" dirty="0"/>
              <a:t>HEX #333333</a:t>
            </a:r>
          </a:p>
        </p:txBody>
      </p:sp>
      <p:sp>
        <p:nvSpPr>
          <p:cNvPr id="44" name="Rectangle 43">
            <a:extLst>
              <a:ext uri="{FF2B5EF4-FFF2-40B4-BE49-F238E27FC236}">
                <a16:creationId xmlns:a16="http://schemas.microsoft.com/office/drawing/2014/main" id="{7825E98C-9C23-4A9F-B315-0CBBCDA68DFF}"/>
              </a:ext>
            </a:extLst>
          </p:cNvPr>
          <p:cNvSpPr/>
          <p:nvPr/>
        </p:nvSpPr>
        <p:spPr>
          <a:xfrm>
            <a:off x="5003800" y="3389051"/>
            <a:ext cx="3833094" cy="83838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5" name="TextBox 44">
            <a:extLst>
              <a:ext uri="{FF2B5EF4-FFF2-40B4-BE49-F238E27FC236}">
                <a16:creationId xmlns:a16="http://schemas.microsoft.com/office/drawing/2014/main" id="{0B96B214-AF0B-4109-9D08-035F971DD078}"/>
              </a:ext>
            </a:extLst>
          </p:cNvPr>
          <p:cNvSpPr txBox="1"/>
          <p:nvPr/>
        </p:nvSpPr>
        <p:spPr>
          <a:xfrm>
            <a:off x="5104374" y="3463274"/>
            <a:ext cx="3732519" cy="338554"/>
          </a:xfrm>
          <a:prstGeom prst="rect">
            <a:avLst/>
          </a:prstGeom>
          <a:noFill/>
        </p:spPr>
        <p:txBody>
          <a:bodyPr wrap="square" rtlCol="0">
            <a:spAutoFit/>
          </a:bodyPr>
          <a:lstStyle/>
          <a:p>
            <a:r>
              <a:rPr lang="en-US" sz="800" dirty="0">
                <a:latin typeface="Georgia" panose="02040502050405020303" pitchFamily="18" charset="0"/>
              </a:rPr>
              <a:t>Avoid putting a thin black-lined box around text blocks and diagrams because it unnecessarily clutters up the poster and makes it look “crowded”.</a:t>
            </a:r>
          </a:p>
        </p:txBody>
      </p:sp>
      <p:sp>
        <p:nvSpPr>
          <p:cNvPr id="46" name="TextBox 45">
            <a:extLst>
              <a:ext uri="{FF2B5EF4-FFF2-40B4-BE49-F238E27FC236}">
                <a16:creationId xmlns:a16="http://schemas.microsoft.com/office/drawing/2014/main" id="{5D153170-3757-472D-BC3F-85EAF40FD64D}"/>
              </a:ext>
            </a:extLst>
          </p:cNvPr>
          <p:cNvSpPr txBox="1"/>
          <p:nvPr/>
        </p:nvSpPr>
        <p:spPr>
          <a:xfrm>
            <a:off x="4971534" y="3805905"/>
            <a:ext cx="3977760" cy="461665"/>
          </a:xfrm>
          <a:prstGeom prst="rect">
            <a:avLst/>
          </a:prstGeom>
          <a:noFill/>
        </p:spPr>
        <p:txBody>
          <a:bodyPr wrap="square" rtlCol="0">
            <a:spAutoFit/>
          </a:bodyPr>
          <a:lstStyle/>
          <a:p>
            <a:r>
              <a:rPr lang="en-US" sz="800" b="1" dirty="0">
                <a:latin typeface="Georgia" panose="02040502050405020303" pitchFamily="18" charset="0"/>
              </a:rPr>
              <a:t>MARGINS, MARGINS, MARGINS! </a:t>
            </a:r>
            <a:r>
              <a:rPr lang="en-US" sz="800" dirty="0">
                <a:latin typeface="Georgia" panose="02040502050405020303" pitchFamily="18" charset="0"/>
              </a:rPr>
              <a:t>Make sure to let your text and images “breathe” by leaving plenty of space between them and the edge of the space they’re contained within. This paragraph doesn’t have good spacing, the one above does.</a:t>
            </a:r>
          </a:p>
        </p:txBody>
      </p:sp>
      <p:sp>
        <p:nvSpPr>
          <p:cNvPr id="47" name="TextBox 46">
            <a:extLst>
              <a:ext uri="{FF2B5EF4-FFF2-40B4-BE49-F238E27FC236}">
                <a16:creationId xmlns:a16="http://schemas.microsoft.com/office/drawing/2014/main" id="{3A54F974-4DD1-4C94-8D94-B0D2B1BB433E}"/>
              </a:ext>
            </a:extLst>
          </p:cNvPr>
          <p:cNvSpPr txBox="1"/>
          <p:nvPr/>
        </p:nvSpPr>
        <p:spPr>
          <a:xfrm>
            <a:off x="5004517" y="4274495"/>
            <a:ext cx="3858184" cy="807913"/>
          </a:xfrm>
          <a:prstGeom prst="rect">
            <a:avLst/>
          </a:prstGeom>
          <a:noFill/>
        </p:spPr>
        <p:txBody>
          <a:bodyPr wrap="square" rtlCol="0">
            <a:spAutoFit/>
          </a:bodyPr>
          <a:lstStyle/>
          <a:p>
            <a:pPr>
              <a:spcAft>
                <a:spcPts val="300"/>
              </a:spcAft>
            </a:pPr>
            <a:r>
              <a:rPr lang="en-US" sz="1200" b="1" dirty="0">
                <a:latin typeface="Arial" panose="020B0604020202020204" pitchFamily="34" charset="0"/>
                <a:cs typeface="Arial" panose="020B0604020202020204" pitchFamily="34" charset="0"/>
              </a:rPr>
              <a:t>HAVING TROUBLE?</a:t>
            </a:r>
          </a:p>
          <a:p>
            <a:r>
              <a:rPr lang="en-US" sz="800" dirty="0">
                <a:latin typeface="Georgia" panose="02040502050405020303" pitchFamily="18" charset="0"/>
              </a:rPr>
              <a:t>The MEM creative services team in Room 4158 Fitts-Woolard Hall will gladly help you with the design, layout and printing of your research poster. They also offer a full line of design services like photography, videography and graphic design for the faculty, staff and students of the MEM Program.</a:t>
            </a:r>
          </a:p>
        </p:txBody>
      </p:sp>
      <p:sp>
        <p:nvSpPr>
          <p:cNvPr id="49" name="TextBox 48">
            <a:extLst>
              <a:ext uri="{FF2B5EF4-FFF2-40B4-BE49-F238E27FC236}">
                <a16:creationId xmlns:a16="http://schemas.microsoft.com/office/drawing/2014/main" id="{FC39DAF8-22AF-45E2-AE4B-16E76D6D5CAE}"/>
              </a:ext>
            </a:extLst>
          </p:cNvPr>
          <p:cNvSpPr txBox="1"/>
          <p:nvPr/>
        </p:nvSpPr>
        <p:spPr>
          <a:xfrm>
            <a:off x="152859" y="4344241"/>
            <a:ext cx="4535799" cy="684803"/>
          </a:xfrm>
          <a:prstGeom prst="rect">
            <a:avLst/>
          </a:prstGeom>
          <a:noFill/>
        </p:spPr>
        <p:txBody>
          <a:bodyPr wrap="square" rtlCol="0">
            <a:spAutoFit/>
          </a:bodyPr>
          <a:lstStyle/>
          <a:p>
            <a:pPr>
              <a:spcAft>
                <a:spcPts val="300"/>
              </a:spcAft>
            </a:pPr>
            <a:r>
              <a:rPr lang="en-US" sz="1200" b="1" dirty="0">
                <a:latin typeface="Arial" panose="020B0604020202020204" pitchFamily="34" charset="0"/>
                <a:cs typeface="Arial" panose="020B0604020202020204" pitchFamily="34" charset="0"/>
              </a:rPr>
              <a:t>NEED TO CHANGE THE BACKGROUND SHAPES?</a:t>
            </a:r>
          </a:p>
          <a:p>
            <a:pPr>
              <a:spcAft>
                <a:spcPts val="300"/>
              </a:spcAft>
            </a:pPr>
            <a:r>
              <a:rPr lang="en-US" sz="800" dirty="0">
                <a:latin typeface="Georgia" panose="02040502050405020303" pitchFamily="18" charset="0"/>
              </a:rPr>
              <a:t>All background shapes and logos are stored on the slide master and can be accessed by going to </a:t>
            </a:r>
            <a:r>
              <a:rPr lang="en-US" sz="800" b="1" dirty="0">
                <a:latin typeface="Georgia" panose="02040502050405020303" pitchFamily="18" charset="0"/>
              </a:rPr>
              <a:t>View  &gt;&gt;  Slider Master</a:t>
            </a:r>
            <a:r>
              <a:rPr lang="en-US" sz="800" dirty="0">
                <a:latin typeface="Georgia" panose="02040502050405020303" pitchFamily="18" charset="0"/>
              </a:rPr>
              <a:t> and scrolling up to the top slide in the menu on the left side of the page. When finished, simply click on </a:t>
            </a:r>
            <a:r>
              <a:rPr lang="en-US" sz="800" b="1" dirty="0">
                <a:latin typeface="Georgia" panose="02040502050405020303" pitchFamily="18" charset="0"/>
              </a:rPr>
              <a:t>Close Master View</a:t>
            </a:r>
            <a:r>
              <a:rPr lang="en-US" sz="800" dirty="0">
                <a:latin typeface="Georgia" panose="02040502050405020303" pitchFamily="18" charset="0"/>
              </a:rPr>
              <a:t>. </a:t>
            </a:r>
          </a:p>
        </p:txBody>
      </p:sp>
    </p:spTree>
  </p:cSld>
  <p:clrMapOvr>
    <a:masterClrMapping/>
  </p:clrMapOvr>
</p:sld>
</file>

<file path=ppt/theme/theme1.xml><?xml version="1.0" encoding="utf-8"?>
<a:theme xmlns:a="http://schemas.openxmlformats.org/drawingml/2006/main" name="NCStateU-horizontal-left-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ncstate-ppt-template-16x9-horizontal-left-brick</Template>
  <TotalTime>172</TotalTime>
  <Words>501</Words>
  <Application>Microsoft Office PowerPoint</Application>
  <PresentationFormat>On-screen Show (16:9)</PresentationFormat>
  <Paragraphs>62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Black</vt:lpstr>
      <vt:lpstr>Calibri</vt:lpstr>
      <vt:lpstr>Georgia</vt:lpstr>
      <vt:lpstr>NCStateU-horizontal-left-logo</vt:lpstr>
      <vt:lpstr>PowerPoint Presentation</vt:lpstr>
    </vt:vector>
  </TitlesOfParts>
  <Company>North Carolina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Lasson</dc:creator>
  <cp:lastModifiedBy>Robert R. Lasson</cp:lastModifiedBy>
  <cp:revision>7</cp:revision>
  <dcterms:created xsi:type="dcterms:W3CDTF">2017-08-16T15:07:09Z</dcterms:created>
  <dcterms:modified xsi:type="dcterms:W3CDTF">2022-11-10T14:51:01Z</dcterms:modified>
</cp:coreProperties>
</file>