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14" y="87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480A359-2FB3-4847-9D97-3491754AA7F9}"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82176-A547-F94B-AC51-D6E9C882CB88}" type="slidenum">
              <a:rPr lang="en-US"/>
              <a:pPr>
                <a:defRPr/>
              </a:pPr>
              <a:t>‹#›</a:t>
            </a:fld>
            <a:endParaRPr lang="en-US"/>
          </a:p>
        </p:txBody>
      </p:sp>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BC5DAC-1A13-D34F-9418-D6257772B49C}"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4EC0D93-568E-6D41-8E6D-0963A71A503C}"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128603A-2399-D64A-8203-C8F297F981E8}"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F2C605-4958-CF43-AA48-80339EFDB0AF}" type="slidenum">
              <a:rPr lang="en-US"/>
              <a:pPr>
                <a:defRPr/>
              </a:pPr>
              <a:t>‹#›</a:t>
            </a:fld>
            <a:endParaRPr lang="en-US"/>
          </a:p>
        </p:txBody>
      </p:sp>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035563"/>
            <a:ext cx="7772400" cy="1021556"/>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5CF71F39-3D09-F149-B1A1-DC2A7DB4A435}"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76377"/>
            <a:ext cx="4038600" cy="31182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76377"/>
            <a:ext cx="4038600" cy="31182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E7E973-E761-9943-801C-DE1E51E28431}"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3" y="650504"/>
            <a:ext cx="8229600" cy="801290"/>
          </a:xfr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8ACE534-2B3A-FA4B-B87A-8AC244117610}" type="datetimeFigureOut">
              <a:rPr lang="en-US"/>
              <a:pPr>
                <a:defRPr/>
              </a:pPr>
              <a:t>11/10/2022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2CDFFB5-C0BC-DE4D-9A38-E0EE75FC9E15}" type="datetimeFigureOut">
              <a:rPr lang="en-US"/>
              <a:pPr>
                <a:defRPr/>
              </a:pPr>
              <a:t>11/10/2022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42570F-F7E3-1F40-B6F3-59FE945D5A70}" type="datetimeFigureOut">
              <a:rPr lang="en-US"/>
              <a:pPr>
                <a:defRPr/>
              </a:pPr>
              <a:t>11/10/2022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6371E9B0-C3DF-544F-BB14-A487ECCC7F43}"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E5C4B1CF-5E0C-5D41-A3E2-D78942339385}"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40843"/>
            <a:ext cx="8229600" cy="80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Headline Line One</a:t>
            </a:r>
            <a:br>
              <a:rPr lang="en-US" dirty="0"/>
            </a:br>
            <a:r>
              <a:rPr lang="en-US" dirty="0"/>
              <a:t>Headline Line Two</a:t>
            </a:r>
          </a:p>
        </p:txBody>
      </p:sp>
      <p:sp>
        <p:nvSpPr>
          <p:cNvPr id="1027" name="Text Placeholder 2"/>
          <p:cNvSpPr>
            <a:spLocks noGrp="1"/>
          </p:cNvSpPr>
          <p:nvPr>
            <p:ph type="body" idx="1"/>
          </p:nvPr>
        </p:nvSpPr>
        <p:spPr bwMode="auto">
          <a:xfrm>
            <a:off x="457200" y="2266950"/>
            <a:ext cx="8229600" cy="23276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anose="020B0604020202020204" pitchFamily="34" charset="0"/>
                <a:ea typeface="+mn-ea"/>
                <a:cs typeface="Arial" panose="020B0604020202020204" pitchFamily="34" charset="0"/>
              </a:defRPr>
            </a:lvl1pPr>
          </a:lstStyle>
          <a:p>
            <a:pPr>
              <a:defRPr/>
            </a:pPr>
            <a:fld id="{C944504B-B211-B34D-97AF-78446C71FCDD}" type="datetimeFigureOut">
              <a:rPr lang="en-US" smtClean="0"/>
              <a:pPr>
                <a:defRPr/>
              </a:pPr>
              <a:t>11/10/2022</a:t>
            </a:fld>
            <a:endParaRPr lang="en-US"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ea typeface="+mn-ea"/>
                <a:cs typeface="Arial" panose="020B0604020202020204"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0EF7D53D-272A-624E-BE3D-99D13E2B4193}" type="slidenum">
              <a:rPr lang="en-US"/>
              <a:pPr>
                <a:defRPr/>
              </a:pPr>
              <a:t>‹#›</a:t>
            </a:fld>
            <a:endParaRPr lang="en-US" dirty="0"/>
          </a:p>
        </p:txBody>
      </p:sp>
      <p:sp>
        <p:nvSpPr>
          <p:cNvPr id="56" name="Rectangle 55">
            <a:extLst>
              <a:ext uri="{FF2B5EF4-FFF2-40B4-BE49-F238E27FC236}">
                <a16:creationId xmlns:a16="http://schemas.microsoft.com/office/drawing/2014/main" id="{AC8EA7B9-51C1-4C4D-9DCF-42C9FDE4736D}"/>
              </a:ext>
              <a:ext uri="{C183D7F6-B498-43B3-948B-1728B52AA6E4}">
                <adec:decorative xmlns:adec="http://schemas.microsoft.com/office/drawing/2017/decorative" val="1"/>
              </a:ext>
            </a:extLst>
          </p:cNvPr>
          <p:cNvSpPr/>
          <p:nvPr userDrawn="1"/>
        </p:nvSpPr>
        <p:spPr>
          <a:xfrm>
            <a:off x="617" y="0"/>
            <a:ext cx="1376973" cy="5143500"/>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The word MEM">
            <a:extLst>
              <a:ext uri="{FF2B5EF4-FFF2-40B4-BE49-F238E27FC236}">
                <a16:creationId xmlns:a16="http://schemas.microsoft.com/office/drawing/2014/main" id="{8836F3CB-DE2F-8CFE-FBBA-B3D572859F8D}"/>
              </a:ext>
            </a:extLst>
          </p:cNvPr>
          <p:cNvPicPr>
            <a:picLocks noChangeAspect="1"/>
          </p:cNvPicPr>
          <p:nvPr userDrawn="1"/>
        </p:nvPicPr>
        <p:blipFill>
          <a:blip r:embed="rId13"/>
          <a:stretch>
            <a:fillRect/>
          </a:stretch>
        </p:blipFill>
        <p:spPr>
          <a:xfrm>
            <a:off x="225992" y="4588522"/>
            <a:ext cx="1073966" cy="559265"/>
          </a:xfrm>
          <a:prstGeom prst="rect">
            <a:avLst/>
          </a:prstGeom>
        </p:spPr>
      </p:pic>
      <p:pic>
        <p:nvPicPr>
          <p:cNvPr id="58" name="Picture 57" descr="The words NC State">
            <a:extLst>
              <a:ext uri="{FF2B5EF4-FFF2-40B4-BE49-F238E27FC236}">
                <a16:creationId xmlns:a16="http://schemas.microsoft.com/office/drawing/2014/main" id="{A43AA96A-1BDE-46B1-807A-7B76E504E5A2}"/>
              </a:ext>
            </a:extLst>
          </p:cNvPr>
          <p:cNvPicPr>
            <a:picLocks noChangeAspect="1"/>
          </p:cNvPicPr>
          <p:nvPr userDrawn="1"/>
        </p:nvPicPr>
        <p:blipFill>
          <a:blip r:embed="rId14">
            <a:extLst>
              <a:ext uri="{BEBA8EAE-BF5A-486C-A8C5-ECC9F3942E4B}">
                <a14:imgProps xmlns:a14="http://schemas.microsoft.com/office/drawing/2010/main">
                  <a14:imgLayer r:embed="rId15">
                    <a14:imgEffect>
                      <a14:brightnessContrast bright="34000"/>
                    </a14:imgEffect>
                  </a14:imgLayer>
                </a14:imgProps>
              </a:ext>
              <a:ext uri="{28A0092B-C50C-407E-A947-70E740481C1C}">
                <a14:useLocalDpi xmlns:a14="http://schemas.microsoft.com/office/drawing/2010/main" val="0"/>
              </a:ext>
            </a:extLst>
          </a:blip>
          <a:stretch>
            <a:fillRect/>
          </a:stretch>
        </p:blipFill>
        <p:spPr>
          <a:xfrm>
            <a:off x="78200" y="4978976"/>
            <a:ext cx="876261" cy="16881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2FF825C-2AEE-452D-B201-EE1F624D847D}"/>
              </a:ext>
            </a:extLst>
          </p:cNvPr>
          <p:cNvSpPr txBox="1"/>
          <p:nvPr/>
        </p:nvSpPr>
        <p:spPr>
          <a:xfrm>
            <a:off x="2165565" y="176600"/>
            <a:ext cx="2097400" cy="246221"/>
          </a:xfrm>
          <a:prstGeom prst="rect">
            <a:avLst/>
          </a:prstGeom>
          <a:noFill/>
        </p:spPr>
        <p:txBody>
          <a:bodyPr wrap="square" rtlCol="0">
            <a:spAutoFit/>
          </a:bodyPr>
          <a:lstStyle/>
          <a:p>
            <a:pPr algn="ctr"/>
            <a:r>
              <a:rPr lang="en-US" sz="1000" dirty="0">
                <a:solidFill>
                  <a:srgbClr val="CC0000"/>
                </a:solidFill>
                <a:latin typeface="Arial" panose="020B0604020202020204" pitchFamily="34" charset="0"/>
                <a:cs typeface="Arial" panose="020B0604020202020204" pitchFamily="34" charset="0"/>
              </a:rPr>
              <a:t>[HEADING TYPE 1]</a:t>
            </a:r>
          </a:p>
        </p:txBody>
      </p:sp>
      <p:sp>
        <p:nvSpPr>
          <p:cNvPr id="8" name="TextBox 7" title="Heading - Type 2 Background">
            <a:extLst>
              <a:ext uri="{FF2B5EF4-FFF2-40B4-BE49-F238E27FC236}">
                <a16:creationId xmlns:a16="http://schemas.microsoft.com/office/drawing/2014/main" id="{0AEFAFD5-FA4B-427A-A5CA-9D7EBF9A1E93}"/>
              </a:ext>
            </a:extLst>
          </p:cNvPr>
          <p:cNvSpPr txBox="1"/>
          <p:nvPr/>
        </p:nvSpPr>
        <p:spPr>
          <a:xfrm>
            <a:off x="2165567" y="480635"/>
            <a:ext cx="2097398" cy="338554"/>
          </a:xfrm>
          <a:prstGeom prst="rect">
            <a:avLst/>
          </a:prstGeom>
          <a:solidFill>
            <a:srgbClr val="CC0000"/>
          </a:solidFill>
          <a:ln>
            <a:noFill/>
          </a:ln>
        </p:spPr>
        <p:txBody>
          <a:bodyPr wrap="square" lIns="457200" tIns="91440" rIns="457200" bIns="91440" rtlCol="0">
            <a:spAutoFit/>
          </a:bodyPr>
          <a:lstStyle/>
          <a:p>
            <a:pPr algn="ctr"/>
            <a:r>
              <a:rPr lang="en-US" sz="1000" dirty="0">
                <a:solidFill>
                  <a:schemeClr val="bg1"/>
                </a:solidFill>
                <a:latin typeface="Arial" panose="020B0604020202020204" pitchFamily="34" charset="0"/>
                <a:cs typeface="Arial" panose="020B0604020202020204" pitchFamily="34" charset="0"/>
              </a:rPr>
              <a:t>[HEADING TYPE 2]</a:t>
            </a:r>
          </a:p>
        </p:txBody>
      </p:sp>
      <p:sp>
        <p:nvSpPr>
          <p:cNvPr id="9" name="TextBox 8">
            <a:extLst>
              <a:ext uri="{FF2B5EF4-FFF2-40B4-BE49-F238E27FC236}">
                <a16:creationId xmlns:a16="http://schemas.microsoft.com/office/drawing/2014/main" id="{EBC1667D-D774-42D3-89C0-D986D860968A}"/>
              </a:ext>
            </a:extLst>
          </p:cNvPr>
          <p:cNvSpPr txBox="1"/>
          <p:nvPr/>
        </p:nvSpPr>
        <p:spPr>
          <a:xfrm>
            <a:off x="2165567" y="956968"/>
            <a:ext cx="2097400" cy="246221"/>
          </a:xfrm>
          <a:prstGeom prst="rect">
            <a:avLst/>
          </a:prstGeom>
          <a:noFill/>
        </p:spPr>
        <p:txBody>
          <a:bodyPr wrap="square" rtlCol="0">
            <a:spAutoFit/>
          </a:bodyPr>
          <a:lstStyle/>
          <a:p>
            <a:pPr algn="ctr"/>
            <a:r>
              <a:rPr lang="en-US" sz="1000" b="1" dirty="0">
                <a:solidFill>
                  <a:srgbClr val="666666"/>
                </a:solidFill>
                <a:latin typeface="Arial Black" panose="020B0A04020102020204" pitchFamily="34" charset="0"/>
                <a:cs typeface="Arial" panose="020B0604020202020204" pitchFamily="34" charset="0"/>
              </a:rPr>
              <a:t>[HEADING TYPE 3]</a:t>
            </a:r>
          </a:p>
        </p:txBody>
      </p:sp>
      <p:sp>
        <p:nvSpPr>
          <p:cNvPr id="10" name="TextBox 9" title="Heading - Type 4 Background">
            <a:extLst>
              <a:ext uri="{FF2B5EF4-FFF2-40B4-BE49-F238E27FC236}">
                <a16:creationId xmlns:a16="http://schemas.microsoft.com/office/drawing/2014/main" id="{6009BB98-BEA6-4DBF-9DDC-954D7DC87A77}"/>
              </a:ext>
            </a:extLst>
          </p:cNvPr>
          <p:cNvSpPr txBox="1"/>
          <p:nvPr/>
        </p:nvSpPr>
        <p:spPr>
          <a:xfrm>
            <a:off x="2165569" y="1261002"/>
            <a:ext cx="2097400" cy="323165"/>
          </a:xfrm>
          <a:prstGeom prst="rect">
            <a:avLst/>
          </a:prstGeom>
          <a:solidFill>
            <a:srgbClr val="666666"/>
          </a:solidFill>
        </p:spPr>
        <p:txBody>
          <a:bodyPr wrap="square" lIns="457200" tIns="91440" rIns="457200" bIns="91440" rtlCol="0">
            <a:spAutoFit/>
          </a:bodyPr>
          <a:lstStyle/>
          <a:p>
            <a:pPr algn="ctr"/>
            <a:r>
              <a:rPr lang="en-US" sz="900" b="1" dirty="0">
                <a:solidFill>
                  <a:schemeClr val="bg1"/>
                </a:solidFill>
                <a:latin typeface="Arial Black" panose="020B0A04020102020204" pitchFamily="34" charset="0"/>
                <a:cs typeface="Arial" panose="020B0604020202020204" pitchFamily="34" charset="0"/>
              </a:rPr>
              <a:t>[HEADING TYPE 4]</a:t>
            </a:r>
          </a:p>
        </p:txBody>
      </p:sp>
      <p:sp>
        <p:nvSpPr>
          <p:cNvPr id="11" name="TextBox 10">
            <a:extLst>
              <a:ext uri="{FF2B5EF4-FFF2-40B4-BE49-F238E27FC236}">
                <a16:creationId xmlns:a16="http://schemas.microsoft.com/office/drawing/2014/main" id="{147A427B-38A0-4C4A-9ABA-EECBCD4A544D}"/>
              </a:ext>
            </a:extLst>
          </p:cNvPr>
          <p:cNvSpPr txBox="1"/>
          <p:nvPr/>
        </p:nvSpPr>
        <p:spPr>
          <a:xfrm>
            <a:off x="1496703" y="1847388"/>
            <a:ext cx="3542864" cy="1415772"/>
          </a:xfrm>
          <a:prstGeom prst="rect">
            <a:avLst/>
          </a:prstGeom>
          <a:noFill/>
        </p:spPr>
        <p:txBody>
          <a:bodyPr wrap="square" rtlCol="0">
            <a:spAutoFit/>
          </a:bodyPr>
          <a:lstStyle/>
          <a:p>
            <a:pPr>
              <a:spcAft>
                <a:spcPts val="300"/>
              </a:spcAft>
            </a:pPr>
            <a:r>
              <a:rPr lang="en-US" sz="1200" b="1" dirty="0">
                <a:latin typeface="Arial" panose="020B0604020202020204" pitchFamily="34" charset="0"/>
                <a:cs typeface="Arial" panose="020B0604020202020204" pitchFamily="34" charset="0"/>
              </a:rPr>
              <a:t>RECOMMENDED SANS SERIF FONT: ARIAL</a:t>
            </a:r>
          </a:p>
          <a:p>
            <a:pPr>
              <a:spcAft>
                <a:spcPts val="300"/>
              </a:spcAft>
            </a:pPr>
            <a:r>
              <a:rPr lang="en-US" sz="8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Avoid using two similar sans serif fonts together because </a:t>
            </a:r>
            <a:r>
              <a:rPr lang="en-US" sz="800" b="0" i="0" dirty="0">
                <a:solidFill>
                  <a:srgbClr val="202124"/>
                </a:solidFill>
                <a:effectLst/>
                <a:latin typeface="Arial" panose="020B0604020202020204" pitchFamily="34" charset="0"/>
                <a:cs typeface="Arial" panose="020B0604020202020204" pitchFamily="34" charset="0"/>
              </a:rPr>
              <a:t>they look almost the same </a:t>
            </a:r>
            <a:r>
              <a:rPr lang="en-US" sz="800" dirty="0">
                <a:latin typeface="Arial" panose="020B0604020202020204" pitchFamily="34" charset="0"/>
                <a:cs typeface="Arial" panose="020B0604020202020204" pitchFamily="34" charset="0"/>
              </a:rPr>
              <a:t>and cause “visual conflict”</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Use size, font weight and color to create contrast between different text blocks</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2" name="TextBox 11">
            <a:extLst>
              <a:ext uri="{FF2B5EF4-FFF2-40B4-BE49-F238E27FC236}">
                <a16:creationId xmlns:a16="http://schemas.microsoft.com/office/drawing/2014/main" id="{9E726103-9C50-444B-BE83-45B3DB611E7B}"/>
              </a:ext>
            </a:extLst>
          </p:cNvPr>
          <p:cNvSpPr txBox="1"/>
          <p:nvPr/>
        </p:nvSpPr>
        <p:spPr>
          <a:xfrm>
            <a:off x="1496704" y="3385970"/>
            <a:ext cx="3542864" cy="1415772"/>
          </a:xfrm>
          <a:prstGeom prst="rect">
            <a:avLst/>
          </a:prstGeom>
          <a:noFill/>
        </p:spPr>
        <p:txBody>
          <a:bodyPr wrap="square" rtlCol="0">
            <a:spAutoFit/>
          </a:bodyPr>
          <a:lstStyle/>
          <a:p>
            <a:pPr>
              <a:spcAft>
                <a:spcPts val="300"/>
              </a:spcAft>
            </a:pPr>
            <a:r>
              <a:rPr lang="en-US" sz="1200" b="1" dirty="0">
                <a:latin typeface="Georgia" panose="02040502050405020303" pitchFamily="18" charset="0"/>
                <a:cs typeface="Arial" panose="020B0604020202020204" pitchFamily="34" charset="0"/>
              </a:rPr>
              <a:t>RECOMMENDED SERIF FONT: GEORGIA</a:t>
            </a:r>
          </a:p>
          <a:p>
            <a:pPr marL="117475" indent="-117475">
              <a:spcAft>
                <a:spcPts val="300"/>
              </a:spcAft>
            </a:pPr>
            <a:r>
              <a:rPr lang="en-US" sz="800" dirty="0">
                <a:latin typeface="Georgia" panose="02040502050405020303" pitchFamily="18" charset="0"/>
                <a:cs typeface="Arial" panose="020B0604020202020204" pitchFamily="34" charset="0"/>
              </a:rPr>
              <a:t>A serif font (has the little squigglies) is best for paragraph or large blocks of text.</a:t>
            </a:r>
          </a:p>
          <a:p>
            <a:pPr marL="117475" lvl="1" indent="-117475">
              <a:spcAft>
                <a:spcPts val="300"/>
              </a:spcAft>
              <a:buFont typeface="Arial" panose="020B0604020202020204" pitchFamily="34" charset="0"/>
              <a:buChar char="•"/>
            </a:pPr>
            <a:r>
              <a:rPr lang="en-US" sz="8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117475" lvl="1" indent="-117475">
              <a:spcAft>
                <a:spcPts val="300"/>
              </a:spcAft>
              <a:buFont typeface="Arial" panose="020B0604020202020204" pitchFamily="34" charset="0"/>
              <a:buChar char="•"/>
            </a:pPr>
            <a:r>
              <a:rPr lang="en-US" sz="800" dirty="0">
                <a:latin typeface="Georgia" panose="02040502050405020303" pitchFamily="18" charset="0"/>
                <a:cs typeface="Arial" panose="020B0604020202020204" pitchFamily="34" charset="0"/>
              </a:rPr>
              <a:t>Make sure that to add extra space between blocks of text to visually group them</a:t>
            </a:r>
          </a:p>
          <a:p>
            <a:pPr marL="117475" lvl="1" indent="-117475">
              <a:spcAft>
                <a:spcPts val="300"/>
              </a:spcAft>
              <a:buFont typeface="Arial" panose="020B0604020202020204" pitchFamily="34" charset="0"/>
              <a:buChar char="•"/>
            </a:pPr>
            <a:r>
              <a:rPr lang="en-US" sz="800" b="1" dirty="0">
                <a:latin typeface="Georgia" panose="02040502050405020303" pitchFamily="18" charset="0"/>
                <a:cs typeface="Arial" panose="020B0604020202020204" pitchFamily="34" charset="0"/>
              </a:rPr>
              <a:t>ALIGNMENT!</a:t>
            </a:r>
            <a:r>
              <a:rPr lang="en-US" sz="8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3" name="TextBox 12">
            <a:extLst>
              <a:ext uri="{FF2B5EF4-FFF2-40B4-BE49-F238E27FC236}">
                <a16:creationId xmlns:a16="http://schemas.microsoft.com/office/drawing/2014/main" id="{0C950622-416D-46C3-8859-8C58C0A3B2AA}"/>
              </a:ext>
            </a:extLst>
          </p:cNvPr>
          <p:cNvSpPr txBox="1"/>
          <p:nvPr/>
        </p:nvSpPr>
        <p:spPr>
          <a:xfrm>
            <a:off x="5364662" y="406074"/>
            <a:ext cx="742097" cy="415498"/>
          </a:xfrm>
          <a:prstGeom prst="rect">
            <a:avLst/>
          </a:prstGeom>
          <a:noFill/>
        </p:spPr>
        <p:txBody>
          <a:bodyPr wrap="square" rtlCol="0">
            <a:spAutoFit/>
          </a:bodyPr>
          <a:lstStyle/>
          <a:p>
            <a:r>
              <a:rPr lang="en-US" sz="700" dirty="0"/>
              <a:t>Wolfpack Red</a:t>
            </a:r>
          </a:p>
          <a:p>
            <a:r>
              <a:rPr lang="en-US" sz="700" dirty="0"/>
              <a:t>RGB 204 0 0</a:t>
            </a:r>
          </a:p>
          <a:p>
            <a:r>
              <a:rPr lang="en-US" sz="700" dirty="0"/>
              <a:t>HEX #CC0000</a:t>
            </a:r>
          </a:p>
        </p:txBody>
      </p:sp>
      <p:sp>
        <p:nvSpPr>
          <p:cNvPr id="14" name="TextBox 13">
            <a:extLst>
              <a:ext uri="{FF2B5EF4-FFF2-40B4-BE49-F238E27FC236}">
                <a16:creationId xmlns:a16="http://schemas.microsoft.com/office/drawing/2014/main" id="{0E4E2D09-D10E-4643-9BD0-D919558E25F0}"/>
              </a:ext>
            </a:extLst>
          </p:cNvPr>
          <p:cNvSpPr txBox="1"/>
          <p:nvPr/>
        </p:nvSpPr>
        <p:spPr>
          <a:xfrm>
            <a:off x="6295164" y="406074"/>
            <a:ext cx="799516" cy="415498"/>
          </a:xfrm>
          <a:prstGeom prst="rect">
            <a:avLst/>
          </a:prstGeom>
          <a:noFill/>
        </p:spPr>
        <p:txBody>
          <a:bodyPr wrap="square" rtlCol="0">
            <a:spAutoFit/>
          </a:bodyPr>
          <a:lstStyle/>
          <a:p>
            <a:r>
              <a:rPr lang="en-US" sz="700" dirty="0"/>
              <a:t>Wolfpack White</a:t>
            </a:r>
          </a:p>
          <a:p>
            <a:r>
              <a:rPr lang="en-US" sz="700" dirty="0"/>
              <a:t>RGB 255 255 255</a:t>
            </a:r>
          </a:p>
          <a:p>
            <a:r>
              <a:rPr lang="en-US" sz="700" dirty="0"/>
              <a:t>HEX #FFFFFF</a:t>
            </a:r>
          </a:p>
        </p:txBody>
      </p:sp>
      <p:sp>
        <p:nvSpPr>
          <p:cNvPr id="15" name="Rectangle 14" title="Wolfpack Red Color Swatch">
            <a:extLst>
              <a:ext uri="{FF2B5EF4-FFF2-40B4-BE49-F238E27FC236}">
                <a16:creationId xmlns:a16="http://schemas.microsoft.com/office/drawing/2014/main" id="{0E660E51-C56B-440B-B7E1-3AD3F19DB48F}"/>
              </a:ext>
            </a:extLst>
          </p:cNvPr>
          <p:cNvSpPr/>
          <p:nvPr/>
        </p:nvSpPr>
        <p:spPr>
          <a:xfrm>
            <a:off x="5368407" y="197613"/>
            <a:ext cx="742096" cy="240812"/>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title="Wolfpack White Color Swatch">
            <a:extLst>
              <a:ext uri="{FF2B5EF4-FFF2-40B4-BE49-F238E27FC236}">
                <a16:creationId xmlns:a16="http://schemas.microsoft.com/office/drawing/2014/main" id="{0EBDED6B-C262-4D07-B0AD-1A58582437EF}"/>
              </a:ext>
            </a:extLst>
          </p:cNvPr>
          <p:cNvSpPr/>
          <p:nvPr/>
        </p:nvSpPr>
        <p:spPr>
          <a:xfrm>
            <a:off x="6324772" y="197613"/>
            <a:ext cx="742096" cy="24081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title="Wolfpack Black Color Swatch">
            <a:extLst>
              <a:ext uri="{FF2B5EF4-FFF2-40B4-BE49-F238E27FC236}">
                <a16:creationId xmlns:a16="http://schemas.microsoft.com/office/drawing/2014/main" id="{E8E184EF-6AC5-4DBF-A31C-D7D3B18B2A3E}"/>
              </a:ext>
            </a:extLst>
          </p:cNvPr>
          <p:cNvSpPr/>
          <p:nvPr/>
        </p:nvSpPr>
        <p:spPr>
          <a:xfrm>
            <a:off x="7281138" y="197613"/>
            <a:ext cx="742096" cy="2408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2395591-10C8-454F-AAE4-603444F0D525}"/>
              </a:ext>
            </a:extLst>
          </p:cNvPr>
          <p:cNvSpPr txBox="1"/>
          <p:nvPr/>
        </p:nvSpPr>
        <p:spPr>
          <a:xfrm>
            <a:off x="7283084" y="406074"/>
            <a:ext cx="742095" cy="415498"/>
          </a:xfrm>
          <a:prstGeom prst="rect">
            <a:avLst/>
          </a:prstGeom>
          <a:noFill/>
        </p:spPr>
        <p:txBody>
          <a:bodyPr wrap="square" rtlCol="0">
            <a:spAutoFit/>
          </a:bodyPr>
          <a:lstStyle/>
          <a:p>
            <a:r>
              <a:rPr lang="en-US" sz="700" dirty="0"/>
              <a:t>Wolfpack Black</a:t>
            </a:r>
          </a:p>
          <a:p>
            <a:r>
              <a:rPr lang="en-US" sz="700" dirty="0"/>
              <a:t>RGB 0 0 0</a:t>
            </a:r>
          </a:p>
          <a:p>
            <a:r>
              <a:rPr lang="en-US" sz="700" dirty="0"/>
              <a:t>HEX #000000</a:t>
            </a:r>
          </a:p>
        </p:txBody>
      </p:sp>
      <p:sp>
        <p:nvSpPr>
          <p:cNvPr id="19" name="TextBox 18">
            <a:extLst>
              <a:ext uri="{FF2B5EF4-FFF2-40B4-BE49-F238E27FC236}">
                <a16:creationId xmlns:a16="http://schemas.microsoft.com/office/drawing/2014/main" id="{01375AD0-EB78-4779-BF21-E82F0424AF16}"/>
              </a:ext>
            </a:extLst>
          </p:cNvPr>
          <p:cNvSpPr txBox="1"/>
          <p:nvPr/>
        </p:nvSpPr>
        <p:spPr>
          <a:xfrm>
            <a:off x="5368407" y="1700723"/>
            <a:ext cx="742097" cy="415498"/>
          </a:xfrm>
          <a:prstGeom prst="rect">
            <a:avLst/>
          </a:prstGeom>
          <a:noFill/>
        </p:spPr>
        <p:txBody>
          <a:bodyPr wrap="square" rtlCol="0">
            <a:spAutoFit/>
          </a:bodyPr>
          <a:lstStyle/>
          <a:p>
            <a:r>
              <a:rPr lang="en-US" sz="700" dirty="0"/>
              <a:t>Reynolds Red</a:t>
            </a:r>
          </a:p>
          <a:p>
            <a:r>
              <a:rPr lang="en-US" sz="700" dirty="0"/>
              <a:t>RGB 153 0 0</a:t>
            </a:r>
          </a:p>
          <a:p>
            <a:r>
              <a:rPr lang="en-US" sz="700" dirty="0"/>
              <a:t>HEX #990000</a:t>
            </a:r>
          </a:p>
        </p:txBody>
      </p:sp>
      <p:sp>
        <p:nvSpPr>
          <p:cNvPr id="20" name="TextBox 19">
            <a:extLst>
              <a:ext uri="{FF2B5EF4-FFF2-40B4-BE49-F238E27FC236}">
                <a16:creationId xmlns:a16="http://schemas.microsoft.com/office/drawing/2014/main" id="{A3475A3A-A0BB-4452-AAA6-B3A7DFAD498A}"/>
              </a:ext>
            </a:extLst>
          </p:cNvPr>
          <p:cNvSpPr txBox="1"/>
          <p:nvPr/>
        </p:nvSpPr>
        <p:spPr>
          <a:xfrm>
            <a:off x="6300171" y="1700723"/>
            <a:ext cx="786644" cy="415498"/>
          </a:xfrm>
          <a:prstGeom prst="rect">
            <a:avLst/>
          </a:prstGeom>
          <a:noFill/>
        </p:spPr>
        <p:txBody>
          <a:bodyPr wrap="square" rtlCol="0">
            <a:spAutoFit/>
          </a:bodyPr>
          <a:lstStyle/>
          <a:p>
            <a:r>
              <a:rPr lang="en-US" sz="700" dirty="0"/>
              <a:t>Pyroman Flame</a:t>
            </a:r>
          </a:p>
          <a:p>
            <a:r>
              <a:rPr lang="en-US" sz="700" dirty="0"/>
              <a:t>RGB 209 73 5</a:t>
            </a:r>
          </a:p>
          <a:p>
            <a:r>
              <a:rPr lang="en-US" sz="700" dirty="0"/>
              <a:t>HEX #D14905</a:t>
            </a:r>
          </a:p>
        </p:txBody>
      </p:sp>
      <p:grpSp>
        <p:nvGrpSpPr>
          <p:cNvPr id="21" name="Group 20">
            <a:extLst>
              <a:ext uri="{FF2B5EF4-FFF2-40B4-BE49-F238E27FC236}">
                <a16:creationId xmlns:a16="http://schemas.microsoft.com/office/drawing/2014/main" id="{8123FF4A-8A7E-4AA2-9145-D3713C7B0B75}"/>
              </a:ext>
            </a:extLst>
          </p:cNvPr>
          <p:cNvGrpSpPr/>
          <p:nvPr/>
        </p:nvGrpSpPr>
        <p:grpSpPr>
          <a:xfrm>
            <a:off x="5362611" y="1492949"/>
            <a:ext cx="2651578" cy="240812"/>
            <a:chOff x="5853385" y="3383360"/>
            <a:chExt cx="2651578" cy="742096"/>
          </a:xfrm>
        </p:grpSpPr>
        <p:sp>
          <p:nvSpPr>
            <p:cNvPr id="22" name="Rectangle 21" title="Reynolds Red Color Swatch">
              <a:extLst>
                <a:ext uri="{FF2B5EF4-FFF2-40B4-BE49-F238E27FC236}">
                  <a16:creationId xmlns:a16="http://schemas.microsoft.com/office/drawing/2014/main" id="{CFC81C16-6A72-463B-96A2-0FE6124522E7}"/>
                </a:ext>
              </a:extLst>
            </p:cNvPr>
            <p:cNvSpPr/>
            <p:nvPr/>
          </p:nvSpPr>
          <p:spPr>
            <a:xfrm>
              <a:off x="5853385" y="3383360"/>
              <a:ext cx="742096" cy="742096"/>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title="Pyroman Flame Color Swatch">
              <a:extLst>
                <a:ext uri="{FF2B5EF4-FFF2-40B4-BE49-F238E27FC236}">
                  <a16:creationId xmlns:a16="http://schemas.microsoft.com/office/drawing/2014/main" id="{EDF91245-C54C-425E-8245-60AA18053B30}"/>
                </a:ext>
              </a:extLst>
            </p:cNvPr>
            <p:cNvSpPr/>
            <p:nvPr/>
          </p:nvSpPr>
          <p:spPr>
            <a:xfrm>
              <a:off x="6808126" y="3383360"/>
              <a:ext cx="742096" cy="742096"/>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title="Hunt Yellow Color Swatch">
              <a:extLst>
                <a:ext uri="{FF2B5EF4-FFF2-40B4-BE49-F238E27FC236}">
                  <a16:creationId xmlns:a16="http://schemas.microsoft.com/office/drawing/2014/main" id="{121489EA-DDDF-444E-8090-0D1728543934}"/>
                </a:ext>
              </a:extLst>
            </p:cNvPr>
            <p:cNvSpPr/>
            <p:nvPr/>
          </p:nvSpPr>
          <p:spPr>
            <a:xfrm>
              <a:off x="7762867" y="3383360"/>
              <a:ext cx="742096" cy="742096"/>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80FC7F2C-DF3B-4F39-8CDB-7C66103B4BFA}"/>
              </a:ext>
            </a:extLst>
          </p:cNvPr>
          <p:cNvSpPr txBox="1"/>
          <p:nvPr/>
        </p:nvSpPr>
        <p:spPr>
          <a:xfrm>
            <a:off x="7276481" y="1700723"/>
            <a:ext cx="738520" cy="415498"/>
          </a:xfrm>
          <a:prstGeom prst="rect">
            <a:avLst/>
          </a:prstGeom>
          <a:noFill/>
        </p:spPr>
        <p:txBody>
          <a:bodyPr wrap="square" rtlCol="0">
            <a:spAutoFit/>
          </a:bodyPr>
          <a:lstStyle/>
          <a:p>
            <a:r>
              <a:rPr lang="en-US" sz="700" dirty="0"/>
              <a:t>Hunt Yellow</a:t>
            </a:r>
          </a:p>
          <a:p>
            <a:r>
              <a:rPr lang="en-US" sz="700" dirty="0"/>
              <a:t>RGB 250 200 0</a:t>
            </a:r>
          </a:p>
          <a:p>
            <a:r>
              <a:rPr lang="en-US" sz="700" dirty="0"/>
              <a:t>HEX #FAC800</a:t>
            </a:r>
          </a:p>
        </p:txBody>
      </p:sp>
      <p:sp>
        <p:nvSpPr>
          <p:cNvPr id="26" name="TextBox 25">
            <a:extLst>
              <a:ext uri="{FF2B5EF4-FFF2-40B4-BE49-F238E27FC236}">
                <a16:creationId xmlns:a16="http://schemas.microsoft.com/office/drawing/2014/main" id="{19DE891B-343C-4F26-AEB9-0E9614307FF4}"/>
              </a:ext>
            </a:extLst>
          </p:cNvPr>
          <p:cNvSpPr txBox="1"/>
          <p:nvPr/>
        </p:nvSpPr>
        <p:spPr>
          <a:xfrm>
            <a:off x="5362611" y="2367521"/>
            <a:ext cx="763377" cy="415498"/>
          </a:xfrm>
          <a:prstGeom prst="rect">
            <a:avLst/>
          </a:prstGeom>
          <a:noFill/>
        </p:spPr>
        <p:txBody>
          <a:bodyPr wrap="square" rtlCol="0">
            <a:spAutoFit/>
          </a:bodyPr>
          <a:lstStyle/>
          <a:p>
            <a:r>
              <a:rPr lang="en-US" sz="700" dirty="0"/>
              <a:t>Genomic Green</a:t>
            </a:r>
          </a:p>
          <a:p>
            <a:r>
              <a:rPr lang="en-US" sz="700" dirty="0"/>
              <a:t>RGB 111 125 28</a:t>
            </a:r>
          </a:p>
          <a:p>
            <a:r>
              <a:rPr lang="en-US" sz="700" dirty="0"/>
              <a:t>HEX #6F7D1C</a:t>
            </a:r>
          </a:p>
        </p:txBody>
      </p:sp>
      <p:sp>
        <p:nvSpPr>
          <p:cNvPr id="27" name="TextBox 26">
            <a:extLst>
              <a:ext uri="{FF2B5EF4-FFF2-40B4-BE49-F238E27FC236}">
                <a16:creationId xmlns:a16="http://schemas.microsoft.com/office/drawing/2014/main" id="{1F82ECBA-8DF5-425D-966B-00DE7C676DD0}"/>
              </a:ext>
            </a:extLst>
          </p:cNvPr>
          <p:cNvSpPr txBox="1"/>
          <p:nvPr/>
        </p:nvSpPr>
        <p:spPr>
          <a:xfrm>
            <a:off x="6302235" y="2367521"/>
            <a:ext cx="812593" cy="415498"/>
          </a:xfrm>
          <a:prstGeom prst="rect">
            <a:avLst/>
          </a:prstGeom>
          <a:noFill/>
        </p:spPr>
        <p:txBody>
          <a:bodyPr wrap="square" rtlCol="0">
            <a:spAutoFit/>
          </a:bodyPr>
          <a:lstStyle/>
          <a:p>
            <a:r>
              <a:rPr lang="en-US" sz="700" dirty="0"/>
              <a:t>Carmichael Aqua</a:t>
            </a:r>
          </a:p>
          <a:p>
            <a:r>
              <a:rPr lang="en-US" sz="700" dirty="0"/>
              <a:t>RGB 0 132 115</a:t>
            </a:r>
          </a:p>
          <a:p>
            <a:r>
              <a:rPr lang="en-US" sz="700" dirty="0"/>
              <a:t>HEX #008473</a:t>
            </a:r>
          </a:p>
        </p:txBody>
      </p:sp>
      <p:sp>
        <p:nvSpPr>
          <p:cNvPr id="28" name="TextBox 27">
            <a:extLst>
              <a:ext uri="{FF2B5EF4-FFF2-40B4-BE49-F238E27FC236}">
                <a16:creationId xmlns:a16="http://schemas.microsoft.com/office/drawing/2014/main" id="{35723B77-5A01-4629-8AC7-DB341B57AE66}"/>
              </a:ext>
            </a:extLst>
          </p:cNvPr>
          <p:cNvSpPr txBox="1"/>
          <p:nvPr/>
        </p:nvSpPr>
        <p:spPr>
          <a:xfrm>
            <a:off x="8236569" y="2367521"/>
            <a:ext cx="742097" cy="415498"/>
          </a:xfrm>
          <a:prstGeom prst="rect">
            <a:avLst/>
          </a:prstGeom>
          <a:noFill/>
        </p:spPr>
        <p:txBody>
          <a:bodyPr wrap="square" rtlCol="0">
            <a:spAutoFit/>
          </a:bodyPr>
          <a:lstStyle/>
          <a:p>
            <a:r>
              <a:rPr lang="en-US" sz="700" dirty="0"/>
              <a:t>Bio-Indigo</a:t>
            </a:r>
          </a:p>
          <a:p>
            <a:r>
              <a:rPr lang="en-US" sz="700" dirty="0"/>
              <a:t>RGB 65 86 161</a:t>
            </a:r>
          </a:p>
          <a:p>
            <a:r>
              <a:rPr lang="en-US" sz="700" dirty="0"/>
              <a:t>HEX #4156A1</a:t>
            </a:r>
          </a:p>
        </p:txBody>
      </p:sp>
      <p:sp>
        <p:nvSpPr>
          <p:cNvPr id="29" name="TextBox 28">
            <a:extLst>
              <a:ext uri="{FF2B5EF4-FFF2-40B4-BE49-F238E27FC236}">
                <a16:creationId xmlns:a16="http://schemas.microsoft.com/office/drawing/2014/main" id="{960D718D-95AF-46EC-94C4-6F32490806E5}"/>
              </a:ext>
            </a:extLst>
          </p:cNvPr>
          <p:cNvSpPr txBox="1"/>
          <p:nvPr/>
        </p:nvSpPr>
        <p:spPr>
          <a:xfrm>
            <a:off x="7291075" y="2367521"/>
            <a:ext cx="769248" cy="415498"/>
          </a:xfrm>
          <a:prstGeom prst="rect">
            <a:avLst/>
          </a:prstGeom>
          <a:noFill/>
        </p:spPr>
        <p:txBody>
          <a:bodyPr wrap="square" rtlCol="0">
            <a:spAutoFit/>
          </a:bodyPr>
          <a:lstStyle/>
          <a:p>
            <a:r>
              <a:rPr lang="en-US" sz="700" dirty="0"/>
              <a:t>Innovation Blue</a:t>
            </a:r>
          </a:p>
          <a:p>
            <a:r>
              <a:rPr lang="en-US" sz="700" dirty="0"/>
              <a:t>RGB 66 126 147</a:t>
            </a:r>
          </a:p>
          <a:p>
            <a:r>
              <a:rPr lang="en-US" sz="700" dirty="0"/>
              <a:t>HEX #427E93</a:t>
            </a:r>
          </a:p>
        </p:txBody>
      </p:sp>
      <p:grpSp>
        <p:nvGrpSpPr>
          <p:cNvPr id="30" name="Group 29">
            <a:extLst>
              <a:ext uri="{FF2B5EF4-FFF2-40B4-BE49-F238E27FC236}">
                <a16:creationId xmlns:a16="http://schemas.microsoft.com/office/drawing/2014/main" id="{4CF14F59-A23A-4A14-9ACC-135922AF25A3}"/>
              </a:ext>
            </a:extLst>
          </p:cNvPr>
          <p:cNvGrpSpPr/>
          <p:nvPr/>
        </p:nvGrpSpPr>
        <p:grpSpPr>
          <a:xfrm>
            <a:off x="5362611" y="2125628"/>
            <a:ext cx="3606319" cy="240812"/>
            <a:chOff x="5853385" y="4517296"/>
            <a:chExt cx="3606319" cy="742096"/>
          </a:xfrm>
        </p:grpSpPr>
        <p:sp>
          <p:nvSpPr>
            <p:cNvPr id="31" name="Rectangle 30" title="Genomic Green Color Swatch">
              <a:extLst>
                <a:ext uri="{FF2B5EF4-FFF2-40B4-BE49-F238E27FC236}">
                  <a16:creationId xmlns:a16="http://schemas.microsoft.com/office/drawing/2014/main" id="{BF40D201-8075-4AC5-A9D9-68D85D7C186C}"/>
                </a:ext>
              </a:extLst>
            </p:cNvPr>
            <p:cNvSpPr/>
            <p:nvPr/>
          </p:nvSpPr>
          <p:spPr>
            <a:xfrm>
              <a:off x="5853385" y="4517296"/>
              <a:ext cx="742096" cy="742096"/>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title="Carmichael Aqua Color Swatch">
              <a:extLst>
                <a:ext uri="{FF2B5EF4-FFF2-40B4-BE49-F238E27FC236}">
                  <a16:creationId xmlns:a16="http://schemas.microsoft.com/office/drawing/2014/main" id="{B791C4E6-A62D-4591-9104-A2D6A5CDEE6C}"/>
                </a:ext>
              </a:extLst>
            </p:cNvPr>
            <p:cNvSpPr/>
            <p:nvPr/>
          </p:nvSpPr>
          <p:spPr>
            <a:xfrm>
              <a:off x="6808126" y="4517296"/>
              <a:ext cx="742096" cy="742096"/>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title="Bio-indigo Color Swatch">
              <a:extLst>
                <a:ext uri="{FF2B5EF4-FFF2-40B4-BE49-F238E27FC236}">
                  <a16:creationId xmlns:a16="http://schemas.microsoft.com/office/drawing/2014/main" id="{C2AB9E1C-759A-403E-B9F6-41037AAC7856}"/>
                </a:ext>
              </a:extLst>
            </p:cNvPr>
            <p:cNvSpPr/>
            <p:nvPr/>
          </p:nvSpPr>
          <p:spPr>
            <a:xfrm>
              <a:off x="8717608" y="4517296"/>
              <a:ext cx="742096" cy="742096"/>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title="Innovation Blue Color Swatch">
              <a:extLst>
                <a:ext uri="{FF2B5EF4-FFF2-40B4-BE49-F238E27FC236}">
                  <a16:creationId xmlns:a16="http://schemas.microsoft.com/office/drawing/2014/main" id="{6BFB6402-FCB7-4E7E-AC61-B84E901073D5}"/>
                </a:ext>
              </a:extLst>
            </p:cNvPr>
            <p:cNvSpPr/>
            <p:nvPr/>
          </p:nvSpPr>
          <p:spPr>
            <a:xfrm>
              <a:off x="7762867" y="4517296"/>
              <a:ext cx="742096" cy="742096"/>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E8456FAB-AAE6-4335-B1AA-E309256E81EA}"/>
              </a:ext>
            </a:extLst>
          </p:cNvPr>
          <p:cNvSpPr txBox="1"/>
          <p:nvPr/>
        </p:nvSpPr>
        <p:spPr>
          <a:xfrm>
            <a:off x="5336863" y="1051124"/>
            <a:ext cx="799516" cy="415498"/>
          </a:xfrm>
          <a:prstGeom prst="rect">
            <a:avLst/>
          </a:prstGeom>
          <a:noFill/>
        </p:spPr>
        <p:txBody>
          <a:bodyPr wrap="square" rtlCol="0">
            <a:spAutoFit/>
          </a:bodyPr>
          <a:lstStyle/>
          <a:p>
            <a:r>
              <a:rPr lang="en-US" sz="700" dirty="0"/>
              <a:t>10% Gray</a:t>
            </a:r>
          </a:p>
          <a:p>
            <a:r>
              <a:rPr lang="en-US" sz="700" dirty="0"/>
              <a:t>RGB 242 242 242</a:t>
            </a:r>
          </a:p>
          <a:p>
            <a:r>
              <a:rPr lang="en-US" sz="700" dirty="0"/>
              <a:t>HEX #F2F2F2</a:t>
            </a:r>
          </a:p>
        </p:txBody>
      </p:sp>
      <p:sp>
        <p:nvSpPr>
          <p:cNvPr id="36" name="TextBox 35">
            <a:extLst>
              <a:ext uri="{FF2B5EF4-FFF2-40B4-BE49-F238E27FC236}">
                <a16:creationId xmlns:a16="http://schemas.microsoft.com/office/drawing/2014/main" id="{E08BD260-47AE-4E4A-A403-0644CFBCF442}"/>
              </a:ext>
            </a:extLst>
          </p:cNvPr>
          <p:cNvSpPr txBox="1"/>
          <p:nvPr/>
        </p:nvSpPr>
        <p:spPr>
          <a:xfrm>
            <a:off x="6298823" y="1051124"/>
            <a:ext cx="812593" cy="415498"/>
          </a:xfrm>
          <a:prstGeom prst="rect">
            <a:avLst/>
          </a:prstGeom>
          <a:noFill/>
        </p:spPr>
        <p:txBody>
          <a:bodyPr wrap="square" rtlCol="0">
            <a:spAutoFit/>
          </a:bodyPr>
          <a:lstStyle/>
          <a:p>
            <a:r>
              <a:rPr lang="en-US" sz="700" dirty="0"/>
              <a:t>25% Gray</a:t>
            </a:r>
          </a:p>
          <a:p>
            <a:r>
              <a:rPr lang="en-US" sz="700" dirty="0"/>
              <a:t>RGB 204 204 204</a:t>
            </a:r>
          </a:p>
          <a:p>
            <a:r>
              <a:rPr lang="en-US" sz="700" dirty="0"/>
              <a:t>HEX #CCCCCC</a:t>
            </a:r>
          </a:p>
        </p:txBody>
      </p:sp>
      <p:sp>
        <p:nvSpPr>
          <p:cNvPr id="37" name="TextBox 36">
            <a:extLst>
              <a:ext uri="{FF2B5EF4-FFF2-40B4-BE49-F238E27FC236}">
                <a16:creationId xmlns:a16="http://schemas.microsoft.com/office/drawing/2014/main" id="{AF114729-9C67-4616-BBFD-52DFE7655A0F}"/>
              </a:ext>
            </a:extLst>
          </p:cNvPr>
          <p:cNvSpPr txBox="1"/>
          <p:nvPr/>
        </p:nvSpPr>
        <p:spPr>
          <a:xfrm>
            <a:off x="7273860" y="1051124"/>
            <a:ext cx="799516" cy="415498"/>
          </a:xfrm>
          <a:prstGeom prst="rect">
            <a:avLst/>
          </a:prstGeom>
          <a:noFill/>
        </p:spPr>
        <p:txBody>
          <a:bodyPr wrap="square" rtlCol="0">
            <a:spAutoFit/>
          </a:bodyPr>
          <a:lstStyle/>
          <a:p>
            <a:r>
              <a:rPr lang="en-US" sz="700" dirty="0"/>
              <a:t>60% Gray</a:t>
            </a:r>
          </a:p>
          <a:p>
            <a:r>
              <a:rPr lang="en-US" sz="700" dirty="0"/>
              <a:t>RGB 102 102 102</a:t>
            </a:r>
          </a:p>
          <a:p>
            <a:r>
              <a:rPr lang="en-US" sz="700" dirty="0"/>
              <a:t>HEX #666666</a:t>
            </a:r>
          </a:p>
        </p:txBody>
      </p:sp>
      <p:grpSp>
        <p:nvGrpSpPr>
          <p:cNvPr id="38" name="Group 37">
            <a:extLst>
              <a:ext uri="{FF2B5EF4-FFF2-40B4-BE49-F238E27FC236}">
                <a16:creationId xmlns:a16="http://schemas.microsoft.com/office/drawing/2014/main" id="{C281C852-24EB-4EE5-A338-00D2F636DC5D}"/>
              </a:ext>
            </a:extLst>
          </p:cNvPr>
          <p:cNvGrpSpPr/>
          <p:nvPr/>
        </p:nvGrpSpPr>
        <p:grpSpPr>
          <a:xfrm>
            <a:off x="5364662" y="847568"/>
            <a:ext cx="3606319" cy="240812"/>
            <a:chOff x="5853385" y="2254822"/>
            <a:chExt cx="3606319" cy="742096"/>
          </a:xfrm>
        </p:grpSpPr>
        <p:sp>
          <p:nvSpPr>
            <p:cNvPr id="39" name="Rectangle 38" title="10% Gray Color Swatch">
              <a:extLst>
                <a:ext uri="{FF2B5EF4-FFF2-40B4-BE49-F238E27FC236}">
                  <a16:creationId xmlns:a16="http://schemas.microsoft.com/office/drawing/2014/main" id="{0F083D6B-7E0F-435E-9A71-02F5363F6D05}"/>
                </a:ext>
              </a:extLst>
            </p:cNvPr>
            <p:cNvSpPr/>
            <p:nvPr/>
          </p:nvSpPr>
          <p:spPr>
            <a:xfrm>
              <a:off x="5853385" y="2254822"/>
              <a:ext cx="742096" cy="74209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title="25% Gray Color Swatch">
              <a:extLst>
                <a:ext uri="{FF2B5EF4-FFF2-40B4-BE49-F238E27FC236}">
                  <a16:creationId xmlns:a16="http://schemas.microsoft.com/office/drawing/2014/main" id="{77FE05A6-FBA5-4433-889C-F67AF891EB98}"/>
                </a:ext>
              </a:extLst>
            </p:cNvPr>
            <p:cNvSpPr/>
            <p:nvPr/>
          </p:nvSpPr>
          <p:spPr>
            <a:xfrm>
              <a:off x="6808126" y="2254822"/>
              <a:ext cx="742096" cy="742096"/>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title="60% Gray Color Swatch">
              <a:extLst>
                <a:ext uri="{FF2B5EF4-FFF2-40B4-BE49-F238E27FC236}">
                  <a16:creationId xmlns:a16="http://schemas.microsoft.com/office/drawing/2014/main" id="{FE2E32B8-0FD4-4969-B403-3D1FFF25B9D4}"/>
                </a:ext>
              </a:extLst>
            </p:cNvPr>
            <p:cNvSpPr/>
            <p:nvPr/>
          </p:nvSpPr>
          <p:spPr>
            <a:xfrm>
              <a:off x="7762867" y="2254822"/>
              <a:ext cx="742096" cy="74209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title="90% Gray Color Swatch">
              <a:extLst>
                <a:ext uri="{FF2B5EF4-FFF2-40B4-BE49-F238E27FC236}">
                  <a16:creationId xmlns:a16="http://schemas.microsoft.com/office/drawing/2014/main" id="{EDC8B36B-BC75-4A85-94E6-C48E4F2F68FC}"/>
                </a:ext>
              </a:extLst>
            </p:cNvPr>
            <p:cNvSpPr/>
            <p:nvPr/>
          </p:nvSpPr>
          <p:spPr>
            <a:xfrm>
              <a:off x="8717608" y="2254822"/>
              <a:ext cx="742096" cy="742096"/>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TextBox 42">
            <a:extLst>
              <a:ext uri="{FF2B5EF4-FFF2-40B4-BE49-F238E27FC236}">
                <a16:creationId xmlns:a16="http://schemas.microsoft.com/office/drawing/2014/main" id="{77C70C45-5EA9-478E-AD1E-2FE476ECACAA}"/>
              </a:ext>
            </a:extLst>
          </p:cNvPr>
          <p:cNvSpPr txBox="1"/>
          <p:nvPr/>
        </p:nvSpPr>
        <p:spPr>
          <a:xfrm>
            <a:off x="8235821" y="1051124"/>
            <a:ext cx="752288" cy="415498"/>
          </a:xfrm>
          <a:prstGeom prst="rect">
            <a:avLst/>
          </a:prstGeom>
          <a:noFill/>
        </p:spPr>
        <p:txBody>
          <a:bodyPr wrap="square" rtlCol="0">
            <a:spAutoFit/>
          </a:bodyPr>
          <a:lstStyle/>
          <a:p>
            <a:r>
              <a:rPr lang="en-US" sz="700" dirty="0"/>
              <a:t>90% Gray</a:t>
            </a:r>
          </a:p>
          <a:p>
            <a:r>
              <a:rPr lang="en-US" sz="700" dirty="0"/>
              <a:t>RGB 51 51 51</a:t>
            </a:r>
          </a:p>
          <a:p>
            <a:r>
              <a:rPr lang="en-US" sz="700" dirty="0"/>
              <a:t>HEX #333333</a:t>
            </a:r>
          </a:p>
        </p:txBody>
      </p:sp>
      <p:sp>
        <p:nvSpPr>
          <p:cNvPr id="44" name="Rectangle 43">
            <a:extLst>
              <a:ext uri="{FF2B5EF4-FFF2-40B4-BE49-F238E27FC236}">
                <a16:creationId xmlns:a16="http://schemas.microsoft.com/office/drawing/2014/main" id="{7825E98C-9C23-4A9F-B315-0CBBCDA68DFF}"/>
              </a:ext>
            </a:extLst>
          </p:cNvPr>
          <p:cNvSpPr/>
          <p:nvPr/>
        </p:nvSpPr>
        <p:spPr>
          <a:xfrm>
            <a:off x="5151968" y="2948787"/>
            <a:ext cx="3833094" cy="838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TextBox 44">
            <a:extLst>
              <a:ext uri="{FF2B5EF4-FFF2-40B4-BE49-F238E27FC236}">
                <a16:creationId xmlns:a16="http://schemas.microsoft.com/office/drawing/2014/main" id="{0B96B214-AF0B-4109-9D08-035F971DD078}"/>
              </a:ext>
            </a:extLst>
          </p:cNvPr>
          <p:cNvSpPr txBox="1"/>
          <p:nvPr/>
        </p:nvSpPr>
        <p:spPr>
          <a:xfrm>
            <a:off x="5252542" y="3023010"/>
            <a:ext cx="3732519" cy="338554"/>
          </a:xfrm>
          <a:prstGeom prst="rect">
            <a:avLst/>
          </a:prstGeom>
          <a:noFill/>
        </p:spPr>
        <p:txBody>
          <a:bodyPr wrap="square" rtlCol="0">
            <a:spAutoFit/>
          </a:bodyPr>
          <a:lstStyle/>
          <a:p>
            <a:r>
              <a:rPr lang="en-US" sz="800" dirty="0">
                <a:latin typeface="Georgia" panose="02040502050405020303" pitchFamily="18" charset="0"/>
              </a:rPr>
              <a:t>Avoid putting a thin black-lined box around text blocks and diagrams because it unnecessarily clutters up the poster and makes it look “crowded”.</a:t>
            </a:r>
          </a:p>
        </p:txBody>
      </p:sp>
      <p:sp>
        <p:nvSpPr>
          <p:cNvPr id="46" name="TextBox 45">
            <a:extLst>
              <a:ext uri="{FF2B5EF4-FFF2-40B4-BE49-F238E27FC236}">
                <a16:creationId xmlns:a16="http://schemas.microsoft.com/office/drawing/2014/main" id="{5D153170-3757-472D-BC3F-85EAF40FD64D}"/>
              </a:ext>
            </a:extLst>
          </p:cNvPr>
          <p:cNvSpPr txBox="1"/>
          <p:nvPr/>
        </p:nvSpPr>
        <p:spPr>
          <a:xfrm>
            <a:off x="5119702" y="3365641"/>
            <a:ext cx="3977760" cy="461665"/>
          </a:xfrm>
          <a:prstGeom prst="rect">
            <a:avLst/>
          </a:prstGeom>
          <a:noFill/>
        </p:spPr>
        <p:txBody>
          <a:bodyPr wrap="square" rtlCol="0">
            <a:spAutoFit/>
          </a:bodyPr>
          <a:lstStyle/>
          <a:p>
            <a:r>
              <a:rPr lang="en-US" sz="800" b="1" dirty="0">
                <a:latin typeface="Georgia" panose="02040502050405020303" pitchFamily="18" charset="0"/>
              </a:rPr>
              <a:t>MARGINS, MARGINS, MARGINS! </a:t>
            </a:r>
            <a:r>
              <a:rPr lang="en-US" sz="8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7" name="TextBox 46">
            <a:extLst>
              <a:ext uri="{FF2B5EF4-FFF2-40B4-BE49-F238E27FC236}">
                <a16:creationId xmlns:a16="http://schemas.microsoft.com/office/drawing/2014/main" id="{3A54F974-4DD1-4C94-8D94-B0D2B1BB433E}"/>
              </a:ext>
            </a:extLst>
          </p:cNvPr>
          <p:cNvSpPr txBox="1"/>
          <p:nvPr/>
        </p:nvSpPr>
        <p:spPr>
          <a:xfrm>
            <a:off x="5152685" y="4062831"/>
            <a:ext cx="3858184" cy="807913"/>
          </a:xfrm>
          <a:prstGeom prst="rect">
            <a:avLst/>
          </a:prstGeom>
          <a:noFill/>
        </p:spPr>
        <p:txBody>
          <a:bodyPr wrap="square" rtlCol="0">
            <a:spAutoFit/>
          </a:bodyPr>
          <a:lstStyle/>
          <a:p>
            <a:pPr>
              <a:spcAft>
                <a:spcPts val="300"/>
              </a:spcAft>
            </a:pPr>
            <a:r>
              <a:rPr lang="en-US" sz="1200" b="1" dirty="0">
                <a:latin typeface="Arial" panose="020B0604020202020204" pitchFamily="34" charset="0"/>
                <a:cs typeface="Arial" panose="020B0604020202020204" pitchFamily="34" charset="0"/>
              </a:rPr>
              <a:t>HAVING TROUBLE?</a:t>
            </a:r>
          </a:p>
          <a:p>
            <a:r>
              <a:rPr lang="en-US" sz="800" dirty="0">
                <a:latin typeface="Georgia" panose="02040502050405020303" pitchFamily="18" charset="0"/>
              </a:rPr>
              <a:t>The MEM creative services team in Room 4158 Fitts-Woolard Hall will gladly help you with the design, layout and printing of your research poster. They also offer a full line of design services like photography, videography and graphic design for the faculty, staff and students of the MEM Program.</a:t>
            </a:r>
          </a:p>
        </p:txBody>
      </p:sp>
      <p:sp>
        <p:nvSpPr>
          <p:cNvPr id="49" name="TextBox 48">
            <a:extLst>
              <a:ext uri="{FF2B5EF4-FFF2-40B4-BE49-F238E27FC236}">
                <a16:creationId xmlns:a16="http://schemas.microsoft.com/office/drawing/2014/main" id="{FC39DAF8-22AF-45E2-AE4B-16E76D6D5CAE}"/>
              </a:ext>
            </a:extLst>
          </p:cNvPr>
          <p:cNvSpPr txBox="1"/>
          <p:nvPr/>
        </p:nvSpPr>
        <p:spPr>
          <a:xfrm>
            <a:off x="155891" y="413743"/>
            <a:ext cx="1151144" cy="2469907"/>
          </a:xfrm>
          <a:prstGeom prst="rect">
            <a:avLst/>
          </a:prstGeom>
          <a:noFill/>
        </p:spPr>
        <p:txBody>
          <a:bodyPr wrap="square" rtlCol="0">
            <a:spAutoFit/>
          </a:bodyPr>
          <a:lstStyle/>
          <a:p>
            <a:pPr>
              <a:spcAft>
                <a:spcPts val="300"/>
              </a:spcAft>
            </a:pPr>
            <a:r>
              <a:rPr lang="en-US" sz="1000" b="1" dirty="0">
                <a:solidFill>
                  <a:schemeClr val="bg1"/>
                </a:solidFill>
                <a:latin typeface="Arial" panose="020B0604020202020204" pitchFamily="34" charset="0"/>
                <a:cs typeface="Arial" panose="020B0604020202020204" pitchFamily="34" charset="0"/>
              </a:rPr>
              <a:t>NEED TO CHANGE THE BACKGROUND SHAPES?</a:t>
            </a:r>
          </a:p>
          <a:p>
            <a:pPr>
              <a:spcAft>
                <a:spcPts val="300"/>
              </a:spcAft>
            </a:pPr>
            <a:r>
              <a:rPr lang="en-US" sz="800" dirty="0">
                <a:solidFill>
                  <a:schemeClr val="bg1"/>
                </a:solidFill>
                <a:latin typeface="Georgia" panose="02040502050405020303" pitchFamily="18" charset="0"/>
              </a:rPr>
              <a:t>All background shapes and logos are stored on the slide master and can be accessed by going to </a:t>
            </a:r>
            <a:r>
              <a:rPr lang="en-US" sz="800" b="1" dirty="0">
                <a:solidFill>
                  <a:schemeClr val="bg1"/>
                </a:solidFill>
                <a:latin typeface="Georgia" panose="02040502050405020303" pitchFamily="18" charset="0"/>
              </a:rPr>
              <a:t>View  &gt;&gt;  Slider Master</a:t>
            </a:r>
            <a:r>
              <a:rPr lang="en-US" sz="800" dirty="0">
                <a:solidFill>
                  <a:schemeClr val="bg1"/>
                </a:solidFill>
                <a:latin typeface="Georgia" panose="02040502050405020303" pitchFamily="18" charset="0"/>
              </a:rPr>
              <a:t> and scrolling up to the top slide in the menu on the left side of the page. When finished, simply click on </a:t>
            </a:r>
            <a:r>
              <a:rPr lang="en-US" sz="800" b="1" dirty="0">
                <a:solidFill>
                  <a:schemeClr val="bg1"/>
                </a:solidFill>
                <a:latin typeface="Georgia" panose="02040502050405020303" pitchFamily="18" charset="0"/>
              </a:rPr>
              <a:t>Close Master View</a:t>
            </a:r>
            <a:r>
              <a:rPr lang="en-US" sz="800" dirty="0">
                <a:solidFill>
                  <a:schemeClr val="bg1"/>
                </a:solidFill>
                <a:latin typeface="Georgia" panose="02040502050405020303" pitchFamily="18" charset="0"/>
              </a:rPr>
              <a:t>. </a:t>
            </a:r>
          </a:p>
        </p:txBody>
      </p:sp>
    </p:spTree>
  </p:cSld>
  <p:clrMapOvr>
    <a:masterClrMapping/>
  </p:clrMapOvr>
</p:sld>
</file>

<file path=ppt/theme/theme1.xml><?xml version="1.0" encoding="utf-8"?>
<a:theme xmlns:a="http://schemas.openxmlformats.org/drawingml/2006/main" name="NCStateU-horizontal-left-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ncstate-ppt-template-16x9-horizontal-left-brick</Template>
  <TotalTime>176</TotalTime>
  <Words>501</Words>
  <Application>Microsoft Office PowerPoint</Application>
  <PresentationFormat>On-screen Show (16:9)</PresentationFormat>
  <Paragraphs>62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Georgia</vt:lpstr>
      <vt:lpstr>NCStateU-horizontal-left-logo</vt:lpstr>
      <vt:lpstr>PowerPoint Presentation</vt:lpstr>
    </vt:vector>
  </TitlesOfParts>
  <Company>North Carolina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Lasson</dc:creator>
  <cp:lastModifiedBy>Robert R. Lasson</cp:lastModifiedBy>
  <cp:revision>8</cp:revision>
  <dcterms:created xsi:type="dcterms:W3CDTF">2017-08-16T15:07:09Z</dcterms:created>
  <dcterms:modified xsi:type="dcterms:W3CDTF">2022-11-10T14:48:45Z</dcterms:modified>
</cp:coreProperties>
</file>